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59"/>
  </p:notesMasterIdLst>
  <p:sldIdLst>
    <p:sldId id="256" r:id="rId4"/>
    <p:sldId id="257" r:id="rId5"/>
    <p:sldId id="258" r:id="rId6"/>
    <p:sldId id="271" r:id="rId7"/>
    <p:sldId id="309" r:id="rId8"/>
    <p:sldId id="310" r:id="rId9"/>
    <p:sldId id="308" r:id="rId10"/>
    <p:sldId id="262" r:id="rId11"/>
    <p:sldId id="294" r:id="rId12"/>
    <p:sldId id="295" r:id="rId13"/>
    <p:sldId id="296" r:id="rId14"/>
    <p:sldId id="302" r:id="rId15"/>
    <p:sldId id="297" r:id="rId16"/>
    <p:sldId id="259" r:id="rId17"/>
    <p:sldId id="300" r:id="rId18"/>
    <p:sldId id="299" r:id="rId19"/>
    <p:sldId id="303" r:id="rId20"/>
    <p:sldId id="304" r:id="rId21"/>
    <p:sldId id="306" r:id="rId22"/>
    <p:sldId id="307" r:id="rId23"/>
    <p:sldId id="305" r:id="rId24"/>
    <p:sldId id="311" r:id="rId25"/>
    <p:sldId id="312" r:id="rId26"/>
    <p:sldId id="260" r:id="rId27"/>
    <p:sldId id="261" r:id="rId28"/>
    <p:sldId id="263" r:id="rId29"/>
    <p:sldId id="264" r:id="rId30"/>
    <p:sldId id="265" r:id="rId31"/>
    <p:sldId id="266" r:id="rId32"/>
    <p:sldId id="267" r:id="rId33"/>
    <p:sldId id="268" r:id="rId34"/>
    <p:sldId id="269" r:id="rId35"/>
    <p:sldId id="270"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Lst>
  <p:sldSz cx="9144000" cy="5143500" type="screen16x9"/>
  <p:notesSz cx="6858000" cy="9144000"/>
  <p:embeddedFontLst>
    <p:embeddedFont>
      <p:font typeface="Amatic SC" panose="00000500000000000000" pitchFamily="2" charset="-79"/>
      <p:regular r:id="rId60"/>
      <p:bold r:id="rId61"/>
    </p:embeddedFont>
    <p:embeddedFont>
      <p:font typeface="Bree Serif" panose="020B0604020202020204" charset="0"/>
      <p:regular r:id="rId62"/>
    </p:embeddedFont>
    <p:embeddedFont>
      <p:font typeface="Calibri" panose="020F0502020204030204" pitchFamily="34" charset="0"/>
      <p:regular r:id="rId63"/>
      <p:bold r:id="rId64"/>
      <p:italic r:id="rId65"/>
      <p:boldItalic r:id="rId66"/>
    </p:embeddedFont>
    <p:embeddedFont>
      <p:font typeface="Didact Gothic" panose="00000500000000000000" pitchFamily="2" charset="0"/>
      <p:regular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Black" panose="02000000000000000000" pitchFamily="2" charset="0"/>
      <p:bold r:id="rId75"/>
      <p:boldItalic r:id="rId76"/>
    </p:embeddedFont>
    <p:embeddedFont>
      <p:font typeface="Roboto Light" panose="02000000000000000000" pitchFamily="2" charset="0"/>
      <p:regular r:id="rId77"/>
      <p:bold r:id="rId78"/>
      <p:italic r:id="rId79"/>
      <p:boldItalic r:id="rId80"/>
    </p:embeddedFont>
    <p:embeddedFont>
      <p:font typeface="Roboto Medium" panose="02000000000000000000" pitchFamily="2" charset="0"/>
      <p:regular r:id="rId81"/>
      <p:bold r:id="rId82"/>
      <p:italic r:id="rId83"/>
      <p:boldItalic r:id="rId84"/>
    </p:embeddedFont>
    <p:embeddedFont>
      <p:font typeface="Roboto Mono Thin" panose="00000009000000000000" pitchFamily="49" charset="0"/>
      <p:regular r:id="rId85"/>
      <p:bold r:id="rId86"/>
      <p:italic r:id="rId87"/>
      <p:boldItalic r:id="rId88"/>
    </p:embeddedFont>
    <p:embeddedFont>
      <p:font typeface="Roboto Thin"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9FB2"/>
    <a:srgbClr val="48FFD5"/>
    <a:srgbClr val="5F7D95"/>
    <a:srgbClr val="05223C"/>
    <a:srgbClr val="DBE3E8"/>
    <a:srgbClr val="CFD9E0"/>
    <a:srgbClr val="667E92"/>
    <a:srgbClr val="A5B7C5"/>
    <a:srgbClr val="0526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583163-1712-4114-85D5-D92A448AFD77}">
  <a:tblStyle styleId="{FC583163-1712-4114-85D5-D92A448AFD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3" d="100"/>
          <a:sy n="103" d="100"/>
        </p:scale>
        <p:origin x="22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2.xml"/><Relationship Id="rId90" Type="http://schemas.openxmlformats.org/officeDocument/2006/relationships/font" Target="fonts/font31.fntdata"/><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font" Target="fonts/font3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7.fntdata"/><Relationship Id="rId7" Type="http://schemas.openxmlformats.org/officeDocument/2006/relationships/slide" Target="slides/slide4.xml"/><Relationship Id="rId71" Type="http://schemas.openxmlformats.org/officeDocument/2006/relationships/font" Target="fonts/font12.fntdata"/><Relationship Id="rId92"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039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23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600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28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03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600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888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340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48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7485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3208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404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2097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0194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53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257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96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image" Target="../media/image12.jpg"/></Relationships>
</file>

<file path=ppt/slides/_rels/slide36.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8.gif"/><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6.gif"/><Relationship Id="rId4" Type="http://schemas.openxmlformats.org/officeDocument/2006/relationships/image" Target="../media/image14.gif"/><Relationship Id="rId9" Type="http://schemas.openxmlformats.org/officeDocument/2006/relationships/image" Target="../media/image15.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de-CH" sz="3600" dirty="0">
                <a:solidFill>
                  <a:schemeClr val="accent1"/>
                </a:solidFill>
              </a:rPr>
              <a:t>M210 Campingplatz</a:t>
            </a:r>
            <a:endParaRPr sz="3600"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Deen Altherr – 27.06.2023</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17" name="Google Shape;401;p28">
            <a:extLst>
              <a:ext uri="{FF2B5EF4-FFF2-40B4-BE49-F238E27FC236}">
                <a16:creationId xmlns:a16="http://schemas.microsoft.com/office/drawing/2014/main" id="{065595F8-2C78-39D2-5594-9F3AA37D8252}"/>
              </a:ext>
            </a:extLst>
          </p:cNvPr>
          <p:cNvSpPr/>
          <p:nvPr/>
        </p:nvSpPr>
        <p:spPr>
          <a:xfrm>
            <a:off x="1337213" y="3909293"/>
            <a:ext cx="3207399" cy="480167"/>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18" name="Google Shape;402;p28">
            <a:extLst>
              <a:ext uri="{FF2B5EF4-FFF2-40B4-BE49-F238E27FC236}">
                <a16:creationId xmlns:a16="http://schemas.microsoft.com/office/drawing/2014/main" id="{D35969D1-5676-E0CE-321E-8A8CD36F8AF3}"/>
              </a:ext>
            </a:extLst>
          </p:cNvPr>
          <p:cNvSpPr/>
          <p:nvPr/>
        </p:nvSpPr>
        <p:spPr>
          <a:xfrm>
            <a:off x="1337213" y="3209097"/>
            <a:ext cx="3235776" cy="47901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4" y="2504371"/>
            <a:ext cx="3207399" cy="480167"/>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02" name="Google Shape;402;p28"/>
          <p:cNvSpPr/>
          <p:nvPr/>
        </p:nvSpPr>
        <p:spPr>
          <a:xfrm>
            <a:off x="1336224" y="1804175"/>
            <a:ext cx="3235776" cy="47901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Dynamics 365</a:t>
            </a:r>
            <a:endParaRPr dirty="0">
              <a:solidFill>
                <a:srgbClr val="FFFFFF"/>
              </a:solidFill>
            </a:endParaRPr>
          </a:p>
        </p:txBody>
      </p:sp>
      <p:sp>
        <p:nvSpPr>
          <p:cNvPr id="404" name="Google Shape;404;p28"/>
          <p:cNvSpPr txBox="1">
            <a:spLocks noGrp="1"/>
          </p:cNvSpPr>
          <p:nvPr>
            <p:ph type="ctrTitle"/>
          </p:nvPr>
        </p:nvSpPr>
        <p:spPr>
          <a:xfrm>
            <a:off x="1360057" y="1859223"/>
            <a:ext cx="2076000" cy="479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dk1"/>
                </a:solidFill>
              </a:rPr>
              <a:t>Microsoft</a:t>
            </a:r>
            <a:endParaRPr sz="2400" dirty="0">
              <a:solidFill>
                <a:schemeClr val="dk1"/>
              </a:solidFill>
            </a:endParaRPr>
          </a:p>
        </p:txBody>
      </p:sp>
      <p:sp>
        <p:nvSpPr>
          <p:cNvPr id="405" name="Google Shape;405;p28"/>
          <p:cNvSpPr txBox="1">
            <a:spLocks noGrp="1"/>
          </p:cNvSpPr>
          <p:nvPr>
            <p:ph type="ctrTitle" idx="2"/>
          </p:nvPr>
        </p:nvSpPr>
        <p:spPr>
          <a:xfrm>
            <a:off x="1360057" y="3284581"/>
            <a:ext cx="4619445" cy="4670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sz="2400" dirty="0">
                <a:solidFill>
                  <a:schemeClr val="dk1"/>
                </a:solidFill>
              </a:rPr>
              <a:t>Ab 50Fr / Monat</a:t>
            </a:r>
            <a:endParaRPr sz="2400" dirty="0">
              <a:solidFill>
                <a:schemeClr val="dk1"/>
              </a:solidFill>
            </a:endParaRPr>
          </a:p>
        </p:txBody>
      </p:sp>
      <p:sp>
        <p:nvSpPr>
          <p:cNvPr id="406" name="Google Shape;406;p28"/>
          <p:cNvSpPr txBox="1">
            <a:spLocks noGrp="1"/>
          </p:cNvSpPr>
          <p:nvPr>
            <p:ph type="ctrTitle" idx="3"/>
          </p:nvPr>
        </p:nvSpPr>
        <p:spPr>
          <a:xfrm>
            <a:off x="1342101" y="2774919"/>
            <a:ext cx="3468869" cy="2227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dk1"/>
                </a:solidFill>
              </a:rPr>
              <a:t>Nicht open source</a:t>
            </a:r>
            <a:endParaRPr sz="2400"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742208" y="180302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742208" y="250437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10" name="Google Shape;410;p28"/>
          <p:cNvSpPr/>
          <p:nvPr/>
        </p:nvSpPr>
        <p:spPr>
          <a:xfrm>
            <a:off x="880551" y="1942166"/>
            <a:ext cx="249992" cy="248666"/>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742208" y="320572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26402" y="2682838"/>
            <a:ext cx="356274" cy="193070"/>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 name="Google Shape;599;p30">
            <a:extLst>
              <a:ext uri="{FF2B5EF4-FFF2-40B4-BE49-F238E27FC236}">
                <a16:creationId xmlns:a16="http://schemas.microsoft.com/office/drawing/2014/main" id="{00D753B2-478C-8C06-3AC1-DEA8DB635465}"/>
              </a:ext>
            </a:extLst>
          </p:cNvPr>
          <p:cNvSpPr/>
          <p:nvPr/>
        </p:nvSpPr>
        <p:spPr>
          <a:xfrm>
            <a:off x="735902" y="3919590"/>
            <a:ext cx="501617" cy="511898"/>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4;p28">
            <a:extLst>
              <a:ext uri="{FF2B5EF4-FFF2-40B4-BE49-F238E27FC236}">
                <a16:creationId xmlns:a16="http://schemas.microsoft.com/office/drawing/2014/main" id="{54F256D5-4958-693A-4C6B-068AC57D5341}"/>
              </a:ext>
            </a:extLst>
          </p:cNvPr>
          <p:cNvSpPr txBox="1">
            <a:spLocks/>
          </p:cNvSpPr>
          <p:nvPr/>
        </p:nvSpPr>
        <p:spPr>
          <a:xfrm>
            <a:off x="1360057" y="4224964"/>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s" sz="2400" dirty="0">
                <a:solidFill>
                  <a:schemeClr val="dk1"/>
                </a:solidFill>
              </a:rPr>
              <a:t>2016</a:t>
            </a:r>
          </a:p>
        </p:txBody>
      </p:sp>
      <p:grpSp>
        <p:nvGrpSpPr>
          <p:cNvPr id="10" name="Google Shape;8772;p58">
            <a:extLst>
              <a:ext uri="{FF2B5EF4-FFF2-40B4-BE49-F238E27FC236}">
                <a16:creationId xmlns:a16="http://schemas.microsoft.com/office/drawing/2014/main" id="{5E69B916-42F4-DE89-ACAB-8CA6BCE54BE6}"/>
              </a:ext>
            </a:extLst>
          </p:cNvPr>
          <p:cNvGrpSpPr/>
          <p:nvPr/>
        </p:nvGrpSpPr>
        <p:grpSpPr>
          <a:xfrm>
            <a:off x="816980" y="3284582"/>
            <a:ext cx="359118" cy="335892"/>
            <a:chOff x="-4118225" y="3990475"/>
            <a:chExt cx="292225" cy="273325"/>
          </a:xfrm>
          <a:solidFill>
            <a:srgbClr val="052643"/>
          </a:solidFill>
        </p:grpSpPr>
        <p:sp>
          <p:nvSpPr>
            <p:cNvPr id="11" name="Google Shape;8773;p58">
              <a:extLst>
                <a:ext uri="{FF2B5EF4-FFF2-40B4-BE49-F238E27FC236}">
                  <a16:creationId xmlns:a16="http://schemas.microsoft.com/office/drawing/2014/main" id="{53016949-7FA6-6143-AA5F-4139827F1F43}"/>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74;p58">
              <a:extLst>
                <a:ext uri="{FF2B5EF4-FFF2-40B4-BE49-F238E27FC236}">
                  <a16:creationId xmlns:a16="http://schemas.microsoft.com/office/drawing/2014/main" id="{FB16B746-2BC7-0E10-9A13-ADB837B88E4E}"/>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75;p58">
              <a:extLst>
                <a:ext uri="{FF2B5EF4-FFF2-40B4-BE49-F238E27FC236}">
                  <a16:creationId xmlns:a16="http://schemas.microsoft.com/office/drawing/2014/main" id="{983FE8BB-E48A-AC4F-3FF9-18A52F8E30D7}"/>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76;p58">
              <a:extLst>
                <a:ext uri="{FF2B5EF4-FFF2-40B4-BE49-F238E27FC236}">
                  <a16:creationId xmlns:a16="http://schemas.microsoft.com/office/drawing/2014/main" id="{BCA8CF8B-0409-EA3E-7A13-8547F8204052}"/>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Dynamics 365 Logo and symbol, meaning, history, sign.">
            <a:extLst>
              <a:ext uri="{FF2B5EF4-FFF2-40B4-BE49-F238E27FC236}">
                <a16:creationId xmlns:a16="http://schemas.microsoft.com/office/drawing/2014/main" id="{E9D83003-6CC6-B0F7-E13D-306E5677E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937" y="1427921"/>
            <a:ext cx="5994511" cy="3366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00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17" name="Google Shape;401;p28">
            <a:extLst>
              <a:ext uri="{FF2B5EF4-FFF2-40B4-BE49-F238E27FC236}">
                <a16:creationId xmlns:a16="http://schemas.microsoft.com/office/drawing/2014/main" id="{065595F8-2C78-39D2-5594-9F3AA37D8252}"/>
              </a:ext>
            </a:extLst>
          </p:cNvPr>
          <p:cNvSpPr/>
          <p:nvPr/>
        </p:nvSpPr>
        <p:spPr>
          <a:xfrm>
            <a:off x="1337213" y="3909293"/>
            <a:ext cx="3207399" cy="480167"/>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18" name="Google Shape;402;p28">
            <a:extLst>
              <a:ext uri="{FF2B5EF4-FFF2-40B4-BE49-F238E27FC236}">
                <a16:creationId xmlns:a16="http://schemas.microsoft.com/office/drawing/2014/main" id="{D35969D1-5676-E0CE-321E-8A8CD36F8AF3}"/>
              </a:ext>
            </a:extLst>
          </p:cNvPr>
          <p:cNvSpPr/>
          <p:nvPr/>
        </p:nvSpPr>
        <p:spPr>
          <a:xfrm>
            <a:off x="1337213" y="3209097"/>
            <a:ext cx="3235776" cy="47901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4" y="2504371"/>
            <a:ext cx="3207399" cy="480167"/>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02" name="Google Shape;402;p28"/>
          <p:cNvSpPr/>
          <p:nvPr/>
        </p:nvSpPr>
        <p:spPr>
          <a:xfrm>
            <a:off x="1336224" y="1804175"/>
            <a:ext cx="3235776" cy="47901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Odoo</a:t>
            </a:r>
            <a:endParaRPr dirty="0">
              <a:solidFill>
                <a:srgbClr val="FFFFFF"/>
              </a:solidFill>
            </a:endParaRPr>
          </a:p>
        </p:txBody>
      </p:sp>
      <p:sp>
        <p:nvSpPr>
          <p:cNvPr id="404" name="Google Shape;404;p28"/>
          <p:cNvSpPr txBox="1">
            <a:spLocks noGrp="1"/>
          </p:cNvSpPr>
          <p:nvPr>
            <p:ph type="ctrTitle"/>
          </p:nvPr>
        </p:nvSpPr>
        <p:spPr>
          <a:xfrm>
            <a:off x="1360057" y="1859223"/>
            <a:ext cx="2076000" cy="479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dk1"/>
                </a:solidFill>
              </a:rPr>
              <a:t>Odoo</a:t>
            </a:r>
            <a:endParaRPr sz="2400" dirty="0">
              <a:solidFill>
                <a:schemeClr val="dk1"/>
              </a:solidFill>
            </a:endParaRPr>
          </a:p>
        </p:txBody>
      </p:sp>
      <p:sp>
        <p:nvSpPr>
          <p:cNvPr id="405" name="Google Shape;405;p28"/>
          <p:cNvSpPr txBox="1">
            <a:spLocks noGrp="1"/>
          </p:cNvSpPr>
          <p:nvPr>
            <p:ph type="ctrTitle" idx="2"/>
          </p:nvPr>
        </p:nvSpPr>
        <p:spPr>
          <a:xfrm>
            <a:off x="1360057" y="3284581"/>
            <a:ext cx="4619445" cy="4670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sz="2400" dirty="0">
                <a:solidFill>
                  <a:schemeClr val="dk1"/>
                </a:solidFill>
              </a:rPr>
              <a:t>Kostenlos</a:t>
            </a:r>
            <a:endParaRPr sz="2400" dirty="0">
              <a:solidFill>
                <a:schemeClr val="dk1"/>
              </a:solidFill>
            </a:endParaRPr>
          </a:p>
        </p:txBody>
      </p:sp>
      <p:sp>
        <p:nvSpPr>
          <p:cNvPr id="406" name="Google Shape;406;p28"/>
          <p:cNvSpPr txBox="1">
            <a:spLocks noGrp="1"/>
          </p:cNvSpPr>
          <p:nvPr>
            <p:ph type="ctrTitle" idx="3"/>
          </p:nvPr>
        </p:nvSpPr>
        <p:spPr>
          <a:xfrm>
            <a:off x="1342101" y="2774919"/>
            <a:ext cx="3468869" cy="2227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dk1"/>
                </a:solidFill>
              </a:rPr>
              <a:t>Open source</a:t>
            </a:r>
            <a:endParaRPr sz="2400"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742208" y="180302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742208" y="250437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10" name="Google Shape;410;p28"/>
          <p:cNvSpPr/>
          <p:nvPr/>
        </p:nvSpPr>
        <p:spPr>
          <a:xfrm>
            <a:off x="880551" y="1942166"/>
            <a:ext cx="249992" cy="248666"/>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742208" y="320572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26402" y="2682838"/>
            <a:ext cx="356274" cy="193070"/>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 name="Google Shape;599;p30">
            <a:extLst>
              <a:ext uri="{FF2B5EF4-FFF2-40B4-BE49-F238E27FC236}">
                <a16:creationId xmlns:a16="http://schemas.microsoft.com/office/drawing/2014/main" id="{00D753B2-478C-8C06-3AC1-DEA8DB635465}"/>
              </a:ext>
            </a:extLst>
          </p:cNvPr>
          <p:cNvSpPr/>
          <p:nvPr/>
        </p:nvSpPr>
        <p:spPr>
          <a:xfrm>
            <a:off x="735902" y="3919590"/>
            <a:ext cx="501617" cy="511898"/>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4;p28">
            <a:extLst>
              <a:ext uri="{FF2B5EF4-FFF2-40B4-BE49-F238E27FC236}">
                <a16:creationId xmlns:a16="http://schemas.microsoft.com/office/drawing/2014/main" id="{54F256D5-4958-693A-4C6B-068AC57D5341}"/>
              </a:ext>
            </a:extLst>
          </p:cNvPr>
          <p:cNvSpPr txBox="1">
            <a:spLocks/>
          </p:cNvSpPr>
          <p:nvPr/>
        </p:nvSpPr>
        <p:spPr>
          <a:xfrm>
            <a:off x="1360057" y="4224964"/>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s" sz="2400" dirty="0">
                <a:solidFill>
                  <a:schemeClr val="dk1"/>
                </a:solidFill>
              </a:rPr>
              <a:t>2005</a:t>
            </a:r>
          </a:p>
        </p:txBody>
      </p:sp>
      <p:grpSp>
        <p:nvGrpSpPr>
          <p:cNvPr id="10" name="Google Shape;8772;p58">
            <a:extLst>
              <a:ext uri="{FF2B5EF4-FFF2-40B4-BE49-F238E27FC236}">
                <a16:creationId xmlns:a16="http://schemas.microsoft.com/office/drawing/2014/main" id="{5E69B916-42F4-DE89-ACAB-8CA6BCE54BE6}"/>
              </a:ext>
            </a:extLst>
          </p:cNvPr>
          <p:cNvGrpSpPr/>
          <p:nvPr/>
        </p:nvGrpSpPr>
        <p:grpSpPr>
          <a:xfrm>
            <a:off x="816980" y="3284582"/>
            <a:ext cx="359118" cy="335892"/>
            <a:chOff x="-4118225" y="3990475"/>
            <a:chExt cx="292225" cy="273325"/>
          </a:xfrm>
          <a:solidFill>
            <a:srgbClr val="052643"/>
          </a:solidFill>
        </p:grpSpPr>
        <p:sp>
          <p:nvSpPr>
            <p:cNvPr id="11" name="Google Shape;8773;p58">
              <a:extLst>
                <a:ext uri="{FF2B5EF4-FFF2-40B4-BE49-F238E27FC236}">
                  <a16:creationId xmlns:a16="http://schemas.microsoft.com/office/drawing/2014/main" id="{53016949-7FA6-6143-AA5F-4139827F1F43}"/>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74;p58">
              <a:extLst>
                <a:ext uri="{FF2B5EF4-FFF2-40B4-BE49-F238E27FC236}">
                  <a16:creationId xmlns:a16="http://schemas.microsoft.com/office/drawing/2014/main" id="{FB16B746-2BC7-0E10-9A13-ADB837B88E4E}"/>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75;p58">
              <a:extLst>
                <a:ext uri="{FF2B5EF4-FFF2-40B4-BE49-F238E27FC236}">
                  <a16:creationId xmlns:a16="http://schemas.microsoft.com/office/drawing/2014/main" id="{983FE8BB-E48A-AC4F-3FF9-18A52F8E30D7}"/>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76;p58">
              <a:extLst>
                <a:ext uri="{FF2B5EF4-FFF2-40B4-BE49-F238E27FC236}">
                  <a16:creationId xmlns:a16="http://schemas.microsoft.com/office/drawing/2014/main" id="{BCA8CF8B-0409-EA3E-7A13-8547F8204052}"/>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2" name="Picture 6">
            <a:extLst>
              <a:ext uri="{FF2B5EF4-FFF2-40B4-BE49-F238E27FC236}">
                <a16:creationId xmlns:a16="http://schemas.microsoft.com/office/drawing/2014/main" id="{E972BE6D-3CBC-1B42-DC6F-0239B08F7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825" y="1110342"/>
            <a:ext cx="4855056" cy="364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214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dirty="0"/>
              <a:t>Mehr zu </a:t>
            </a:r>
            <a:r>
              <a:rPr lang="de-CH" dirty="0" err="1"/>
              <a:t>Odoo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276;p25">
            <a:extLst>
              <a:ext uri="{FF2B5EF4-FFF2-40B4-BE49-F238E27FC236}">
                <a16:creationId xmlns:a16="http://schemas.microsoft.com/office/drawing/2014/main" id="{7D5CCE00-CFED-B1B3-3E9D-D23030F49143}"/>
              </a:ext>
            </a:extLst>
          </p:cNvPr>
          <p:cNvSpPr txBox="1">
            <a:spLocks/>
          </p:cNvSpPr>
          <p:nvPr/>
        </p:nvSpPr>
        <p:spPr>
          <a:xfrm>
            <a:off x="311700" y="1798300"/>
            <a:ext cx="4396240" cy="235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342900">
              <a:buFontTx/>
              <a:buChar char="-"/>
            </a:pPr>
            <a:r>
              <a:rPr lang="de-CH" sz="2400" dirty="0"/>
              <a:t>Viele Apps</a:t>
            </a:r>
          </a:p>
          <a:p>
            <a:pPr marL="342900">
              <a:buFontTx/>
              <a:buChar char="-"/>
            </a:pPr>
            <a:r>
              <a:rPr lang="de-CH" sz="2400" dirty="0"/>
              <a:t>Simple Verwendung</a:t>
            </a:r>
          </a:p>
          <a:p>
            <a:pPr marL="342900">
              <a:buFontTx/>
              <a:buChar char="-"/>
            </a:pPr>
            <a:r>
              <a:rPr lang="de-CH" sz="2400" dirty="0"/>
              <a:t>Bekanntheit</a:t>
            </a:r>
          </a:p>
          <a:p>
            <a:pPr marL="342900">
              <a:buFontTx/>
              <a:buChar char="-"/>
            </a:pPr>
            <a:r>
              <a:rPr lang="de-CH" sz="2400" dirty="0"/>
              <a:t>Toyota + Decathlon</a:t>
            </a:r>
          </a:p>
          <a:p>
            <a:pPr marL="342900">
              <a:buFontTx/>
              <a:buChar char="-"/>
            </a:pPr>
            <a:r>
              <a:rPr lang="de-CH" sz="2400" dirty="0"/>
              <a:t>Cloud oder On-</a:t>
            </a:r>
            <a:r>
              <a:rPr lang="de-CH" sz="2400" dirty="0" err="1"/>
              <a:t>Premise</a:t>
            </a:r>
            <a:endParaRPr lang="de-CH" sz="2400" dirty="0"/>
          </a:p>
        </p:txBody>
      </p:sp>
      <p:pic>
        <p:nvPicPr>
          <p:cNvPr id="3" name="Grafik 2">
            <a:extLst>
              <a:ext uri="{FF2B5EF4-FFF2-40B4-BE49-F238E27FC236}">
                <a16:creationId xmlns:a16="http://schemas.microsoft.com/office/drawing/2014/main" id="{8CA306A4-1CA1-D6E1-6C3D-481DEE582115}"/>
              </a:ext>
            </a:extLst>
          </p:cNvPr>
          <p:cNvPicPr>
            <a:picLocks noChangeAspect="1"/>
          </p:cNvPicPr>
          <p:nvPr/>
        </p:nvPicPr>
        <p:blipFill>
          <a:blip r:embed="rId3"/>
          <a:stretch>
            <a:fillRect/>
          </a:stretch>
        </p:blipFill>
        <p:spPr>
          <a:xfrm>
            <a:off x="4604684" y="2045070"/>
            <a:ext cx="4227616" cy="2103802"/>
          </a:xfrm>
          <a:prstGeom prst="rect">
            <a:avLst/>
          </a:prstGeom>
        </p:spPr>
      </p:pic>
    </p:spTree>
    <p:extLst>
      <p:ext uri="{BB962C8B-B14F-4D97-AF65-F5344CB8AC3E}">
        <p14:creationId xmlns:p14="http://schemas.microsoft.com/office/powerpoint/2010/main" val="2898445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sz="5000" dirty="0"/>
              <a:t>Cloud</a:t>
            </a:r>
            <a:endParaRPr sz="5000" dirty="0"/>
          </a:p>
        </p:txBody>
      </p:sp>
      <p:cxnSp>
        <p:nvCxnSpPr>
          <p:cNvPr id="264" name="Google Shape;264;p24"/>
          <p:cNvCxnSpPr/>
          <p:nvPr/>
        </p:nvCxnSpPr>
        <p:spPr>
          <a:xfrm>
            <a:off x="4969825" y="2283850"/>
            <a:ext cx="4448400" cy="0"/>
          </a:xfrm>
          <a:prstGeom prst="straightConnector1">
            <a:avLst/>
          </a:prstGeom>
          <a:noFill/>
          <a:ln w="76200" cap="flat" cmpd="sng">
            <a:solidFill>
              <a:schemeClr val="accent1"/>
            </a:solidFill>
            <a:prstDash val="solid"/>
            <a:round/>
            <a:headEnd type="none" w="med" len="med"/>
            <a:tailEnd type="none" w="med" len="med"/>
          </a:ln>
        </p:spPr>
      </p:cxnSp>
      <p:grpSp>
        <p:nvGrpSpPr>
          <p:cNvPr id="4" name="Google Shape;6081;p52">
            <a:extLst>
              <a:ext uri="{FF2B5EF4-FFF2-40B4-BE49-F238E27FC236}">
                <a16:creationId xmlns:a16="http://schemas.microsoft.com/office/drawing/2014/main" id="{2BB75D83-DDDE-A55B-D7E0-338364A29C3E}"/>
              </a:ext>
            </a:extLst>
          </p:cNvPr>
          <p:cNvGrpSpPr/>
          <p:nvPr/>
        </p:nvGrpSpPr>
        <p:grpSpPr>
          <a:xfrm>
            <a:off x="665019" y="1265877"/>
            <a:ext cx="3298142" cy="2611746"/>
            <a:chOff x="2085525" y="3263750"/>
            <a:chExt cx="481825" cy="381550"/>
          </a:xfrm>
        </p:grpSpPr>
        <p:sp>
          <p:nvSpPr>
            <p:cNvPr id="5" name="Google Shape;6082;p52">
              <a:extLst>
                <a:ext uri="{FF2B5EF4-FFF2-40B4-BE49-F238E27FC236}">
                  <a16:creationId xmlns:a16="http://schemas.microsoft.com/office/drawing/2014/main" id="{24BF9A18-E913-85B3-71FC-F7D4E63D6778}"/>
                </a:ext>
              </a:extLst>
            </p:cNvPr>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7" name="Google Shape;6083;p52">
              <a:extLst>
                <a:ext uri="{FF2B5EF4-FFF2-40B4-BE49-F238E27FC236}">
                  <a16:creationId xmlns:a16="http://schemas.microsoft.com/office/drawing/2014/main" id="{D7DEA8CD-C33B-E2E8-23DC-08F21240F5C8}"/>
                </a:ext>
              </a:extLst>
            </p:cNvPr>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24611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Cloud Modell</a:t>
            </a:r>
            <a:endParaRPr dirty="0"/>
          </a:p>
        </p:txBody>
      </p:sp>
      <p:sp>
        <p:nvSpPr>
          <p:cNvPr id="279" name="Google Shape;279;p25"/>
          <p:cNvSpPr txBox="1">
            <a:spLocks noGrp="1"/>
          </p:cNvSpPr>
          <p:nvPr>
            <p:ph type="ctrTitle"/>
          </p:nvPr>
        </p:nvSpPr>
        <p:spPr>
          <a:xfrm>
            <a:off x="725204" y="359103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t>Private</a:t>
            </a:r>
            <a:endParaRPr sz="2400" dirty="0"/>
          </a:p>
        </p:txBody>
      </p:sp>
      <p:sp>
        <p:nvSpPr>
          <p:cNvPr id="282" name="Google Shape;282;p25"/>
          <p:cNvSpPr/>
          <p:nvPr/>
        </p:nvSpPr>
        <p:spPr>
          <a:xfrm>
            <a:off x="1265718" y="240008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10" name="Google Shape;6081;p52">
            <a:extLst>
              <a:ext uri="{FF2B5EF4-FFF2-40B4-BE49-F238E27FC236}">
                <a16:creationId xmlns:a16="http://schemas.microsoft.com/office/drawing/2014/main" id="{C497FF91-13AC-E537-0071-EFB4F54D2439}"/>
              </a:ext>
            </a:extLst>
          </p:cNvPr>
          <p:cNvGrpSpPr/>
          <p:nvPr/>
        </p:nvGrpSpPr>
        <p:grpSpPr>
          <a:xfrm>
            <a:off x="1519825" y="2539143"/>
            <a:ext cx="486757" cy="385455"/>
            <a:chOff x="2085525" y="3263750"/>
            <a:chExt cx="481825" cy="381550"/>
          </a:xfrm>
        </p:grpSpPr>
        <p:sp>
          <p:nvSpPr>
            <p:cNvPr id="11" name="Google Shape;6082;p52">
              <a:extLst>
                <a:ext uri="{FF2B5EF4-FFF2-40B4-BE49-F238E27FC236}">
                  <a16:creationId xmlns:a16="http://schemas.microsoft.com/office/drawing/2014/main" id="{99C4E49B-58A9-E5C9-47A1-B494F3E2BD7C}"/>
                </a:ext>
              </a:extLst>
            </p:cNvPr>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2" name="Google Shape;6083;p52">
              <a:extLst>
                <a:ext uri="{FF2B5EF4-FFF2-40B4-BE49-F238E27FC236}">
                  <a16:creationId xmlns:a16="http://schemas.microsoft.com/office/drawing/2014/main" id="{3425D56D-1797-72EB-99D2-796890056563}"/>
                </a:ext>
              </a:extLst>
            </p:cNvPr>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279;p25">
            <a:extLst>
              <a:ext uri="{FF2B5EF4-FFF2-40B4-BE49-F238E27FC236}">
                <a16:creationId xmlns:a16="http://schemas.microsoft.com/office/drawing/2014/main" id="{74617C0E-570C-5961-4E66-7111428057F5}"/>
              </a:ext>
            </a:extLst>
          </p:cNvPr>
          <p:cNvSpPr txBox="1">
            <a:spLocks/>
          </p:cNvSpPr>
          <p:nvPr/>
        </p:nvSpPr>
        <p:spPr>
          <a:xfrm>
            <a:off x="6207614" y="3591030"/>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de-CH" sz="2400" dirty="0"/>
              <a:t>Hybrid</a:t>
            </a:r>
          </a:p>
        </p:txBody>
      </p:sp>
      <p:sp>
        <p:nvSpPr>
          <p:cNvPr id="15" name="Google Shape;282;p25">
            <a:extLst>
              <a:ext uri="{FF2B5EF4-FFF2-40B4-BE49-F238E27FC236}">
                <a16:creationId xmlns:a16="http://schemas.microsoft.com/office/drawing/2014/main" id="{65183DEE-996C-8418-E995-27C305059815}"/>
              </a:ext>
            </a:extLst>
          </p:cNvPr>
          <p:cNvSpPr/>
          <p:nvPr/>
        </p:nvSpPr>
        <p:spPr>
          <a:xfrm>
            <a:off x="6748128" y="240008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6081;p52">
            <a:extLst>
              <a:ext uri="{FF2B5EF4-FFF2-40B4-BE49-F238E27FC236}">
                <a16:creationId xmlns:a16="http://schemas.microsoft.com/office/drawing/2014/main" id="{BE9FE63D-2A1E-42E5-DFF0-00FC84A2593E}"/>
              </a:ext>
            </a:extLst>
          </p:cNvPr>
          <p:cNvGrpSpPr/>
          <p:nvPr/>
        </p:nvGrpSpPr>
        <p:grpSpPr>
          <a:xfrm>
            <a:off x="7002235" y="2539143"/>
            <a:ext cx="486757" cy="385455"/>
            <a:chOff x="2085525" y="3263750"/>
            <a:chExt cx="481825" cy="381550"/>
          </a:xfrm>
        </p:grpSpPr>
        <p:sp>
          <p:nvSpPr>
            <p:cNvPr id="17" name="Google Shape;6082;p52">
              <a:extLst>
                <a:ext uri="{FF2B5EF4-FFF2-40B4-BE49-F238E27FC236}">
                  <a16:creationId xmlns:a16="http://schemas.microsoft.com/office/drawing/2014/main" id="{048D18AC-1306-D21B-7C08-7D9D6B6179F8}"/>
                </a:ext>
              </a:extLst>
            </p:cNvPr>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8" name="Google Shape;6083;p52">
              <a:extLst>
                <a:ext uri="{FF2B5EF4-FFF2-40B4-BE49-F238E27FC236}">
                  <a16:creationId xmlns:a16="http://schemas.microsoft.com/office/drawing/2014/main" id="{43A498BB-84F6-6487-1222-99E17EE3BB04}"/>
                </a:ext>
              </a:extLst>
            </p:cNvPr>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9" name="Google Shape;276;p25">
            <a:extLst>
              <a:ext uri="{FF2B5EF4-FFF2-40B4-BE49-F238E27FC236}">
                <a16:creationId xmlns:a16="http://schemas.microsoft.com/office/drawing/2014/main" id="{7D5CCE00-CFED-B1B3-3E9D-D23030F49143}"/>
              </a:ext>
            </a:extLst>
          </p:cNvPr>
          <p:cNvSpPr txBox="1">
            <a:spLocks/>
          </p:cNvSpPr>
          <p:nvPr/>
        </p:nvSpPr>
        <p:spPr>
          <a:xfrm>
            <a:off x="2351888" y="3870471"/>
            <a:ext cx="4396240" cy="11692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0" indent="0"/>
            <a:r>
              <a:rPr lang="en-US" sz="2400" dirty="0"/>
              <a:t>- </a:t>
            </a:r>
            <a:r>
              <a:rPr lang="en-US" sz="2400" dirty="0" err="1"/>
              <a:t>Kostenlos</a:t>
            </a:r>
            <a:r>
              <a:rPr lang="en-US" sz="2400" dirty="0"/>
              <a:t> (</a:t>
            </a:r>
            <a:r>
              <a:rPr lang="en-US" sz="2400" dirty="0" err="1"/>
              <a:t>durch</a:t>
            </a:r>
            <a:r>
              <a:rPr lang="en-US" sz="2400" dirty="0"/>
              <a:t> SaaS)</a:t>
            </a:r>
          </a:p>
          <a:p>
            <a:pPr marL="0" indent="0"/>
            <a:r>
              <a:rPr lang="en-US" sz="2400" dirty="0"/>
              <a:t>- </a:t>
            </a:r>
            <a:r>
              <a:rPr lang="en-US" sz="2400" dirty="0" err="1"/>
              <a:t>Simpel</a:t>
            </a:r>
            <a:endParaRPr lang="en-US" sz="2400" dirty="0"/>
          </a:p>
          <a:p>
            <a:pPr marL="0" indent="0"/>
            <a:r>
              <a:rPr lang="en-US" sz="2400" dirty="0"/>
              <a:t>- </a:t>
            </a:r>
            <a:r>
              <a:rPr lang="en-US" sz="2400" dirty="0" err="1"/>
              <a:t>Unlimitierte</a:t>
            </a:r>
            <a:r>
              <a:rPr lang="en-US" sz="2400" dirty="0"/>
              <a:t> </a:t>
            </a:r>
            <a:r>
              <a:rPr lang="en-US" sz="2400" dirty="0" err="1"/>
              <a:t>Nutzer</a:t>
            </a:r>
            <a:endParaRPr lang="en-US" sz="2400" dirty="0"/>
          </a:p>
        </p:txBody>
      </p:sp>
      <p:sp>
        <p:nvSpPr>
          <p:cNvPr id="20" name="Google Shape;279;p25">
            <a:extLst>
              <a:ext uri="{FF2B5EF4-FFF2-40B4-BE49-F238E27FC236}">
                <a16:creationId xmlns:a16="http://schemas.microsoft.com/office/drawing/2014/main" id="{BE1CEB42-8CBD-A941-A674-3199CE4A0DAD}"/>
              </a:ext>
            </a:extLst>
          </p:cNvPr>
          <p:cNvSpPr txBox="1">
            <a:spLocks/>
          </p:cNvSpPr>
          <p:nvPr/>
        </p:nvSpPr>
        <p:spPr>
          <a:xfrm>
            <a:off x="2181448" y="3590681"/>
            <a:ext cx="4830419" cy="4565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de-CH" sz="3000" dirty="0"/>
              <a:t>Public</a:t>
            </a:r>
          </a:p>
        </p:txBody>
      </p:sp>
      <p:sp>
        <p:nvSpPr>
          <p:cNvPr id="21" name="Google Shape;282;p25">
            <a:extLst>
              <a:ext uri="{FF2B5EF4-FFF2-40B4-BE49-F238E27FC236}">
                <a16:creationId xmlns:a16="http://schemas.microsoft.com/office/drawing/2014/main" id="{E81C14DB-AA63-CE7B-C3AB-5259C494D77E}"/>
              </a:ext>
            </a:extLst>
          </p:cNvPr>
          <p:cNvSpPr/>
          <p:nvPr/>
        </p:nvSpPr>
        <p:spPr>
          <a:xfrm>
            <a:off x="3392461" y="1494805"/>
            <a:ext cx="2315095" cy="193227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 name="Google Shape;6081;p52">
            <a:extLst>
              <a:ext uri="{FF2B5EF4-FFF2-40B4-BE49-F238E27FC236}">
                <a16:creationId xmlns:a16="http://schemas.microsoft.com/office/drawing/2014/main" id="{DEDE49A1-C62B-3AC4-93DC-4C6037DCF1C3}"/>
              </a:ext>
            </a:extLst>
          </p:cNvPr>
          <p:cNvGrpSpPr/>
          <p:nvPr/>
        </p:nvGrpSpPr>
        <p:grpSpPr>
          <a:xfrm>
            <a:off x="3983717" y="1808374"/>
            <a:ext cx="1132582" cy="896874"/>
            <a:chOff x="2085525" y="3263750"/>
            <a:chExt cx="481825" cy="381550"/>
          </a:xfrm>
        </p:grpSpPr>
        <p:sp>
          <p:nvSpPr>
            <p:cNvPr id="23" name="Google Shape;6082;p52">
              <a:extLst>
                <a:ext uri="{FF2B5EF4-FFF2-40B4-BE49-F238E27FC236}">
                  <a16:creationId xmlns:a16="http://schemas.microsoft.com/office/drawing/2014/main" id="{4674C0E5-EF82-8276-69CA-5B70B14A24DF}"/>
                </a:ext>
              </a:extLst>
            </p:cNvPr>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4" name="Google Shape;6083;p52">
              <a:extLst>
                <a:ext uri="{FF2B5EF4-FFF2-40B4-BE49-F238E27FC236}">
                  <a16:creationId xmlns:a16="http://schemas.microsoft.com/office/drawing/2014/main" id="{7E185C6F-323A-5D26-3B61-F7FFC699C936}"/>
                </a:ext>
              </a:extLst>
            </p:cNvPr>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89404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000" dirty="0"/>
              <a:t>SaaS</a:t>
            </a:r>
            <a:endParaRPr sz="5000" dirty="0"/>
          </a:p>
        </p:txBody>
      </p:sp>
      <p:cxnSp>
        <p:nvCxnSpPr>
          <p:cNvPr id="264" name="Google Shape;264;p24"/>
          <p:cNvCxnSpPr/>
          <p:nvPr/>
        </p:nvCxnSpPr>
        <p:spPr>
          <a:xfrm>
            <a:off x="4969825" y="2283850"/>
            <a:ext cx="4448400" cy="0"/>
          </a:xfrm>
          <a:prstGeom prst="straightConnector1">
            <a:avLst/>
          </a:prstGeom>
          <a:noFill/>
          <a:ln w="76200" cap="flat" cmpd="sng">
            <a:solidFill>
              <a:schemeClr val="accent1"/>
            </a:solidFill>
            <a:prstDash val="solid"/>
            <a:round/>
            <a:headEnd type="none" w="med" len="med"/>
            <a:tailEnd type="none" w="med" len="med"/>
          </a:ln>
        </p:spPr>
      </p:cxnSp>
      <p:sp>
        <p:nvSpPr>
          <p:cNvPr id="16" name="Google Shape;297;p26">
            <a:extLst>
              <a:ext uri="{FF2B5EF4-FFF2-40B4-BE49-F238E27FC236}">
                <a16:creationId xmlns:a16="http://schemas.microsoft.com/office/drawing/2014/main" id="{AC27D7D8-AA74-7FB0-9F41-1197A2D7AC28}"/>
              </a:ext>
            </a:extLst>
          </p:cNvPr>
          <p:cNvSpPr txBox="1">
            <a:spLocks noGrp="1"/>
          </p:cNvSpPr>
          <p:nvPr>
            <p:ph type="subTitle" idx="1"/>
          </p:nvPr>
        </p:nvSpPr>
        <p:spPr>
          <a:xfrm>
            <a:off x="4930150" y="243983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dirty="0">
                <a:solidFill>
                  <a:srgbClr val="FFFFFF"/>
                </a:solidFill>
              </a:rPr>
              <a:t>Software </a:t>
            </a:r>
            <a:r>
              <a:rPr lang="de-CH" dirty="0" err="1">
                <a:solidFill>
                  <a:srgbClr val="FFFFFF"/>
                </a:solidFill>
              </a:rPr>
              <a:t>as</a:t>
            </a:r>
            <a:r>
              <a:rPr lang="de-CH" dirty="0">
                <a:solidFill>
                  <a:srgbClr val="FFFFFF"/>
                </a:solidFill>
              </a:rPr>
              <a:t> a Service</a:t>
            </a:r>
            <a:endParaRPr dirty="0">
              <a:solidFill>
                <a:srgbClr val="FFFFFF"/>
              </a:solidFill>
            </a:endParaRPr>
          </a:p>
        </p:txBody>
      </p:sp>
      <p:sp>
        <p:nvSpPr>
          <p:cNvPr id="5" name="Google Shape;6609;p54">
            <a:extLst>
              <a:ext uri="{FF2B5EF4-FFF2-40B4-BE49-F238E27FC236}">
                <a16:creationId xmlns:a16="http://schemas.microsoft.com/office/drawing/2014/main" id="{E8BD3E79-05D6-113F-4E76-27E2E26585ED}"/>
              </a:ext>
            </a:extLst>
          </p:cNvPr>
          <p:cNvSpPr/>
          <p:nvPr/>
        </p:nvSpPr>
        <p:spPr>
          <a:xfrm>
            <a:off x="1059172" y="1324814"/>
            <a:ext cx="2628118" cy="2621699"/>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50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dirty="0"/>
              <a:t>Wieso SaaS</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276;p25">
            <a:extLst>
              <a:ext uri="{FF2B5EF4-FFF2-40B4-BE49-F238E27FC236}">
                <a16:creationId xmlns:a16="http://schemas.microsoft.com/office/drawing/2014/main" id="{7D5CCE00-CFED-B1B3-3E9D-D23030F49143}"/>
              </a:ext>
            </a:extLst>
          </p:cNvPr>
          <p:cNvSpPr txBox="1">
            <a:spLocks/>
          </p:cNvSpPr>
          <p:nvPr/>
        </p:nvSpPr>
        <p:spPr>
          <a:xfrm>
            <a:off x="311700" y="1798300"/>
            <a:ext cx="4396240" cy="235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342900">
              <a:buFontTx/>
              <a:buChar char="-"/>
            </a:pPr>
            <a:r>
              <a:rPr lang="de-CH" sz="2400" dirty="0"/>
              <a:t>Kostenlos</a:t>
            </a:r>
          </a:p>
          <a:p>
            <a:pPr marL="342900">
              <a:buFontTx/>
              <a:buChar char="-"/>
            </a:pPr>
            <a:r>
              <a:rPr lang="de-CH" sz="2400" dirty="0"/>
              <a:t>Simpel</a:t>
            </a:r>
          </a:p>
          <a:p>
            <a:pPr marL="342900">
              <a:buFontTx/>
              <a:buChar char="-"/>
            </a:pPr>
            <a:r>
              <a:rPr lang="de-CH" sz="2400" dirty="0" err="1"/>
              <a:t>Ubegrenzt</a:t>
            </a:r>
            <a:r>
              <a:rPr lang="de-CH" sz="2400" dirty="0"/>
              <a:t> Nutzer</a:t>
            </a:r>
          </a:p>
          <a:p>
            <a:pPr marL="342900">
              <a:buFontTx/>
              <a:buChar char="-"/>
            </a:pPr>
            <a:r>
              <a:rPr lang="de-CH" sz="2400" dirty="0"/>
              <a:t>Skalierbar</a:t>
            </a:r>
          </a:p>
          <a:p>
            <a:pPr marL="342900">
              <a:buFontTx/>
              <a:buChar char="-"/>
            </a:pPr>
            <a:r>
              <a:rPr lang="de-CH" sz="2400" dirty="0"/>
              <a:t>Alles an einem Ort</a:t>
            </a:r>
          </a:p>
          <a:p>
            <a:pPr marL="342900">
              <a:buFontTx/>
              <a:buChar char="-"/>
            </a:pPr>
            <a:r>
              <a:rPr lang="de-CH" sz="2400" dirty="0"/>
              <a:t>Von überall aus Nutzbar</a:t>
            </a:r>
          </a:p>
          <a:p>
            <a:pPr marL="342900">
              <a:buFontTx/>
              <a:buChar char="-"/>
            </a:pPr>
            <a:endParaRPr lang="de-CH" sz="2400" dirty="0"/>
          </a:p>
          <a:p>
            <a:pPr marL="342900">
              <a:buFontTx/>
              <a:buChar char="-"/>
            </a:pPr>
            <a:endParaRPr lang="de-CH" sz="2400" dirty="0"/>
          </a:p>
        </p:txBody>
      </p:sp>
      <p:pic>
        <p:nvPicPr>
          <p:cNvPr id="5122" name="Picture 2" descr="What is Software as a Service (SaaS)? | Ongoing WMS">
            <a:extLst>
              <a:ext uri="{FF2B5EF4-FFF2-40B4-BE49-F238E27FC236}">
                <a16:creationId xmlns:a16="http://schemas.microsoft.com/office/drawing/2014/main" id="{6AC91C2D-774E-8259-ABDE-913EF054F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464" y="1696439"/>
            <a:ext cx="2845605" cy="271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57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89404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000" dirty="0"/>
              <a:t>Vermietungssoftware</a:t>
            </a:r>
            <a:endParaRPr sz="5000" dirty="0"/>
          </a:p>
        </p:txBody>
      </p:sp>
      <p:cxnSp>
        <p:nvCxnSpPr>
          <p:cNvPr id="264" name="Google Shape;264;p24"/>
          <p:cNvCxnSpPr/>
          <p:nvPr/>
        </p:nvCxnSpPr>
        <p:spPr>
          <a:xfrm>
            <a:off x="4969825" y="2283850"/>
            <a:ext cx="4448400" cy="0"/>
          </a:xfrm>
          <a:prstGeom prst="straightConnector1">
            <a:avLst/>
          </a:prstGeom>
          <a:noFill/>
          <a:ln w="76200" cap="flat" cmpd="sng">
            <a:solidFill>
              <a:schemeClr val="accent1"/>
            </a:solidFill>
            <a:prstDash val="solid"/>
            <a:round/>
            <a:headEnd type="none" w="med" len="med"/>
            <a:tailEnd type="none" w="med" len="med"/>
          </a:ln>
        </p:spPr>
      </p:cxnSp>
      <p:sp>
        <p:nvSpPr>
          <p:cNvPr id="16" name="Google Shape;297;p26">
            <a:extLst>
              <a:ext uri="{FF2B5EF4-FFF2-40B4-BE49-F238E27FC236}">
                <a16:creationId xmlns:a16="http://schemas.microsoft.com/office/drawing/2014/main" id="{AC27D7D8-AA74-7FB0-9F41-1197A2D7AC28}"/>
              </a:ext>
            </a:extLst>
          </p:cNvPr>
          <p:cNvSpPr txBox="1">
            <a:spLocks noGrp="1"/>
          </p:cNvSpPr>
          <p:nvPr>
            <p:ph type="subTitle" idx="1"/>
          </p:nvPr>
        </p:nvSpPr>
        <p:spPr>
          <a:xfrm>
            <a:off x="4930150" y="243983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dirty="0" err="1">
                <a:solidFill>
                  <a:srgbClr val="FFFFFF"/>
                </a:solidFill>
              </a:rPr>
              <a:t>Odoo</a:t>
            </a:r>
            <a:r>
              <a:rPr lang="de-CH" dirty="0">
                <a:solidFill>
                  <a:srgbClr val="FFFFFF"/>
                </a:solidFill>
              </a:rPr>
              <a:t> Rental</a:t>
            </a:r>
            <a:endParaRPr dirty="0">
              <a:solidFill>
                <a:srgbClr val="FFFFFF"/>
              </a:solidFill>
            </a:endParaRPr>
          </a:p>
        </p:txBody>
      </p:sp>
      <p:sp>
        <p:nvSpPr>
          <p:cNvPr id="5" name="Google Shape;6609;p54">
            <a:extLst>
              <a:ext uri="{FF2B5EF4-FFF2-40B4-BE49-F238E27FC236}">
                <a16:creationId xmlns:a16="http://schemas.microsoft.com/office/drawing/2014/main" id="{E8BD3E79-05D6-113F-4E76-27E2E26585ED}"/>
              </a:ext>
            </a:extLst>
          </p:cNvPr>
          <p:cNvSpPr/>
          <p:nvPr/>
        </p:nvSpPr>
        <p:spPr>
          <a:xfrm>
            <a:off x="1059172" y="1324814"/>
            <a:ext cx="2628118" cy="2621699"/>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21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dirty="0" err="1"/>
              <a:t>Odoo</a:t>
            </a:r>
            <a:r>
              <a:rPr lang="de-CH" dirty="0"/>
              <a:t> Apps</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276;p25">
            <a:extLst>
              <a:ext uri="{FF2B5EF4-FFF2-40B4-BE49-F238E27FC236}">
                <a16:creationId xmlns:a16="http://schemas.microsoft.com/office/drawing/2014/main" id="{7D5CCE00-CFED-B1B3-3E9D-D23030F49143}"/>
              </a:ext>
            </a:extLst>
          </p:cNvPr>
          <p:cNvSpPr txBox="1">
            <a:spLocks/>
          </p:cNvSpPr>
          <p:nvPr/>
        </p:nvSpPr>
        <p:spPr>
          <a:xfrm>
            <a:off x="311700" y="1798300"/>
            <a:ext cx="4396240" cy="235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342900">
              <a:buFontTx/>
              <a:buChar char="-"/>
            </a:pPr>
            <a:r>
              <a:rPr lang="de-CH" sz="2400" dirty="0"/>
              <a:t>Viele verschiedene Apps</a:t>
            </a:r>
          </a:p>
          <a:p>
            <a:pPr marL="342900">
              <a:buFontTx/>
              <a:buChar char="-"/>
            </a:pPr>
            <a:r>
              <a:rPr lang="de-CH" sz="2400" dirty="0"/>
              <a:t>Für dieses Projekt «Vermietung»</a:t>
            </a:r>
          </a:p>
          <a:p>
            <a:pPr marL="342900">
              <a:buFontTx/>
              <a:buChar char="-"/>
            </a:pPr>
            <a:endParaRPr lang="de-CH" sz="2400" dirty="0"/>
          </a:p>
          <a:p>
            <a:pPr marL="342900">
              <a:buFontTx/>
              <a:buChar char="-"/>
            </a:pPr>
            <a:endParaRPr lang="de-CH" sz="2400" dirty="0"/>
          </a:p>
          <a:p>
            <a:pPr marL="342900">
              <a:buFontTx/>
              <a:buChar char="-"/>
            </a:pPr>
            <a:endParaRPr lang="de-CH" sz="2400" dirty="0"/>
          </a:p>
          <a:p>
            <a:pPr marL="0" indent="0"/>
            <a:r>
              <a:rPr lang="de-CH" sz="2400" dirty="0"/>
              <a:t>https://www.odoo.com/de_DE/page/all-apps</a:t>
            </a:r>
          </a:p>
        </p:txBody>
      </p:sp>
      <p:pic>
        <p:nvPicPr>
          <p:cNvPr id="5" name="Grafik 4">
            <a:extLst>
              <a:ext uri="{FF2B5EF4-FFF2-40B4-BE49-F238E27FC236}">
                <a16:creationId xmlns:a16="http://schemas.microsoft.com/office/drawing/2014/main" id="{FCAB1844-471D-6365-233E-4058EAE44E8F}"/>
              </a:ext>
            </a:extLst>
          </p:cNvPr>
          <p:cNvPicPr>
            <a:picLocks noChangeAspect="1"/>
          </p:cNvPicPr>
          <p:nvPr/>
        </p:nvPicPr>
        <p:blipFill rotWithShape="1">
          <a:blip r:embed="rId3"/>
          <a:srcRect t="-846" r="48730" b="-1"/>
          <a:stretch/>
        </p:blipFill>
        <p:spPr>
          <a:xfrm>
            <a:off x="4546609" y="1798299"/>
            <a:ext cx="4285691" cy="1853361"/>
          </a:xfrm>
          <a:prstGeom prst="rect">
            <a:avLst/>
          </a:prstGeom>
        </p:spPr>
      </p:pic>
    </p:spTree>
    <p:extLst>
      <p:ext uri="{BB962C8B-B14F-4D97-AF65-F5344CB8AC3E}">
        <p14:creationId xmlns:p14="http://schemas.microsoft.com/office/powerpoint/2010/main" val="4005723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89404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000" dirty="0"/>
              <a:t>Vermietungssoftware</a:t>
            </a:r>
            <a:endParaRPr sz="5000" dirty="0"/>
          </a:p>
        </p:txBody>
      </p:sp>
      <p:cxnSp>
        <p:nvCxnSpPr>
          <p:cNvPr id="264" name="Google Shape;264;p24"/>
          <p:cNvCxnSpPr/>
          <p:nvPr/>
        </p:nvCxnSpPr>
        <p:spPr>
          <a:xfrm>
            <a:off x="4969825" y="2283850"/>
            <a:ext cx="4448400" cy="0"/>
          </a:xfrm>
          <a:prstGeom prst="straightConnector1">
            <a:avLst/>
          </a:prstGeom>
          <a:noFill/>
          <a:ln w="76200" cap="flat" cmpd="sng">
            <a:solidFill>
              <a:schemeClr val="accent1"/>
            </a:solidFill>
            <a:prstDash val="solid"/>
            <a:round/>
            <a:headEnd type="none" w="med" len="med"/>
            <a:tailEnd type="none" w="med" len="med"/>
          </a:ln>
        </p:spPr>
      </p:cxnSp>
      <p:sp>
        <p:nvSpPr>
          <p:cNvPr id="16" name="Google Shape;297;p26">
            <a:extLst>
              <a:ext uri="{FF2B5EF4-FFF2-40B4-BE49-F238E27FC236}">
                <a16:creationId xmlns:a16="http://schemas.microsoft.com/office/drawing/2014/main" id="{AC27D7D8-AA74-7FB0-9F41-1197A2D7AC28}"/>
              </a:ext>
            </a:extLst>
          </p:cNvPr>
          <p:cNvSpPr txBox="1">
            <a:spLocks noGrp="1"/>
          </p:cNvSpPr>
          <p:nvPr>
            <p:ph type="subTitle" idx="1"/>
          </p:nvPr>
        </p:nvSpPr>
        <p:spPr>
          <a:xfrm>
            <a:off x="4930150" y="243983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dirty="0" err="1">
                <a:solidFill>
                  <a:srgbClr val="FFFFFF"/>
                </a:solidFill>
              </a:rPr>
              <a:t>Odoo</a:t>
            </a:r>
            <a:r>
              <a:rPr lang="de-CH" dirty="0">
                <a:solidFill>
                  <a:srgbClr val="FFFFFF"/>
                </a:solidFill>
              </a:rPr>
              <a:t> Rental</a:t>
            </a:r>
            <a:endParaRPr dirty="0">
              <a:solidFill>
                <a:srgbClr val="FFFFFF"/>
              </a:solidFill>
            </a:endParaRPr>
          </a:p>
        </p:txBody>
      </p:sp>
      <p:sp>
        <p:nvSpPr>
          <p:cNvPr id="5" name="Google Shape;6609;p54">
            <a:extLst>
              <a:ext uri="{FF2B5EF4-FFF2-40B4-BE49-F238E27FC236}">
                <a16:creationId xmlns:a16="http://schemas.microsoft.com/office/drawing/2014/main" id="{E8BD3E79-05D6-113F-4E76-27E2E26585ED}"/>
              </a:ext>
            </a:extLst>
          </p:cNvPr>
          <p:cNvSpPr/>
          <p:nvPr/>
        </p:nvSpPr>
        <p:spPr>
          <a:xfrm>
            <a:off x="1059172" y="1324814"/>
            <a:ext cx="2628118" cy="2621699"/>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66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About the Project</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dirty="0" err="1"/>
              <a:t>Odoo</a:t>
            </a:r>
            <a:r>
              <a:rPr lang="de-CH" dirty="0"/>
              <a:t> Apps</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276;p25">
            <a:extLst>
              <a:ext uri="{FF2B5EF4-FFF2-40B4-BE49-F238E27FC236}">
                <a16:creationId xmlns:a16="http://schemas.microsoft.com/office/drawing/2014/main" id="{7D5CCE00-CFED-B1B3-3E9D-D23030F49143}"/>
              </a:ext>
            </a:extLst>
          </p:cNvPr>
          <p:cNvSpPr txBox="1">
            <a:spLocks/>
          </p:cNvSpPr>
          <p:nvPr/>
        </p:nvSpPr>
        <p:spPr>
          <a:xfrm>
            <a:off x="311700" y="1798300"/>
            <a:ext cx="4396240" cy="235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342900">
              <a:buFontTx/>
              <a:buChar char="-"/>
            </a:pPr>
            <a:r>
              <a:rPr lang="de-CH" sz="2400" dirty="0"/>
              <a:t>Viele verschiedene Apps</a:t>
            </a:r>
          </a:p>
          <a:p>
            <a:pPr marL="342900">
              <a:buFontTx/>
              <a:buChar char="-"/>
            </a:pPr>
            <a:r>
              <a:rPr lang="de-CH" sz="2400" dirty="0"/>
              <a:t>Für dieses Projekt «Vermietung»</a:t>
            </a:r>
          </a:p>
          <a:p>
            <a:pPr marL="342900">
              <a:buFontTx/>
              <a:buChar char="-"/>
            </a:pPr>
            <a:endParaRPr lang="de-CH" sz="2400" dirty="0"/>
          </a:p>
          <a:p>
            <a:pPr marL="342900">
              <a:buFontTx/>
              <a:buChar char="-"/>
            </a:pPr>
            <a:endParaRPr lang="de-CH" sz="2400" dirty="0"/>
          </a:p>
          <a:p>
            <a:pPr marL="342900">
              <a:buFontTx/>
              <a:buChar char="-"/>
            </a:pPr>
            <a:endParaRPr lang="de-CH" sz="2400" dirty="0"/>
          </a:p>
          <a:p>
            <a:pPr marL="0" indent="0"/>
            <a:r>
              <a:rPr lang="de-CH" sz="2400" dirty="0"/>
              <a:t>https://www.odoo.com/de_DE/page/all-apps</a:t>
            </a:r>
          </a:p>
        </p:txBody>
      </p:sp>
      <p:pic>
        <p:nvPicPr>
          <p:cNvPr id="5" name="Grafik 4">
            <a:extLst>
              <a:ext uri="{FF2B5EF4-FFF2-40B4-BE49-F238E27FC236}">
                <a16:creationId xmlns:a16="http://schemas.microsoft.com/office/drawing/2014/main" id="{FCAB1844-471D-6365-233E-4058EAE44E8F}"/>
              </a:ext>
            </a:extLst>
          </p:cNvPr>
          <p:cNvPicPr>
            <a:picLocks noChangeAspect="1"/>
          </p:cNvPicPr>
          <p:nvPr/>
        </p:nvPicPr>
        <p:blipFill rotWithShape="1">
          <a:blip r:embed="rId3"/>
          <a:srcRect t="-846" r="48730" b="-1"/>
          <a:stretch/>
        </p:blipFill>
        <p:spPr>
          <a:xfrm>
            <a:off x="4546609" y="1798299"/>
            <a:ext cx="4285691" cy="1853361"/>
          </a:xfrm>
          <a:prstGeom prst="rect">
            <a:avLst/>
          </a:prstGeom>
        </p:spPr>
      </p:pic>
    </p:spTree>
    <p:extLst>
      <p:ext uri="{BB962C8B-B14F-4D97-AF65-F5344CB8AC3E}">
        <p14:creationId xmlns:p14="http://schemas.microsoft.com/office/powerpoint/2010/main" val="118274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dirty="0" err="1"/>
              <a:t>Odoo</a:t>
            </a:r>
            <a:r>
              <a:rPr lang="de-CH" dirty="0"/>
              <a:t> Vermietungssoftware</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276;p25">
            <a:extLst>
              <a:ext uri="{FF2B5EF4-FFF2-40B4-BE49-F238E27FC236}">
                <a16:creationId xmlns:a16="http://schemas.microsoft.com/office/drawing/2014/main" id="{7D5CCE00-CFED-B1B3-3E9D-D23030F49143}"/>
              </a:ext>
            </a:extLst>
          </p:cNvPr>
          <p:cNvSpPr txBox="1">
            <a:spLocks/>
          </p:cNvSpPr>
          <p:nvPr/>
        </p:nvSpPr>
        <p:spPr>
          <a:xfrm>
            <a:off x="2373879" y="1863614"/>
            <a:ext cx="4396240" cy="235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342900">
              <a:buFontTx/>
              <a:buChar char="-"/>
            </a:pPr>
            <a:r>
              <a:rPr lang="de-CH" sz="2400" dirty="0"/>
              <a:t>Erfüllt alle Anforderungen</a:t>
            </a:r>
          </a:p>
          <a:p>
            <a:pPr marL="342900">
              <a:buFontTx/>
              <a:buChar char="-"/>
            </a:pPr>
            <a:r>
              <a:rPr lang="de-CH" sz="2400" dirty="0"/>
              <a:t>Kostenlos</a:t>
            </a:r>
          </a:p>
          <a:p>
            <a:pPr marL="342900">
              <a:buFontTx/>
              <a:buChar char="-"/>
            </a:pPr>
            <a:r>
              <a:rPr lang="de-CH" sz="2400" dirty="0"/>
              <a:t>Alles in einem</a:t>
            </a:r>
          </a:p>
        </p:txBody>
      </p:sp>
      <p:pic>
        <p:nvPicPr>
          <p:cNvPr id="10" name="Grafik 9">
            <a:extLst>
              <a:ext uri="{FF2B5EF4-FFF2-40B4-BE49-F238E27FC236}">
                <a16:creationId xmlns:a16="http://schemas.microsoft.com/office/drawing/2014/main" id="{5B3926BA-CB02-1BE9-B62B-CDFF951E3ACA}"/>
              </a:ext>
            </a:extLst>
          </p:cNvPr>
          <p:cNvPicPr>
            <a:picLocks noChangeAspect="1"/>
          </p:cNvPicPr>
          <p:nvPr/>
        </p:nvPicPr>
        <p:blipFill>
          <a:blip r:embed="rId3"/>
          <a:stretch>
            <a:fillRect/>
          </a:stretch>
        </p:blipFill>
        <p:spPr>
          <a:xfrm>
            <a:off x="1633393" y="3650034"/>
            <a:ext cx="5877213" cy="997676"/>
          </a:xfrm>
          <a:prstGeom prst="rect">
            <a:avLst/>
          </a:prstGeom>
        </p:spPr>
      </p:pic>
    </p:spTree>
    <p:extLst>
      <p:ext uri="{BB962C8B-B14F-4D97-AF65-F5344CB8AC3E}">
        <p14:creationId xmlns:p14="http://schemas.microsoft.com/office/powerpoint/2010/main" val="329258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89404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000" dirty="0"/>
              <a:t>Reflexion</a:t>
            </a:r>
            <a:endParaRPr sz="5000" dirty="0"/>
          </a:p>
        </p:txBody>
      </p:sp>
      <p:cxnSp>
        <p:nvCxnSpPr>
          <p:cNvPr id="264" name="Google Shape;264;p24"/>
          <p:cNvCxnSpPr/>
          <p:nvPr/>
        </p:nvCxnSpPr>
        <p:spPr>
          <a:xfrm>
            <a:off x="4969825" y="2283850"/>
            <a:ext cx="4448400" cy="0"/>
          </a:xfrm>
          <a:prstGeom prst="straightConnector1">
            <a:avLst/>
          </a:prstGeom>
          <a:noFill/>
          <a:ln w="76200" cap="flat" cmpd="sng">
            <a:solidFill>
              <a:schemeClr val="accent1"/>
            </a:solidFill>
            <a:prstDash val="solid"/>
            <a:round/>
            <a:headEnd type="none" w="med" len="med"/>
            <a:tailEnd type="none" w="med" len="med"/>
          </a:ln>
        </p:spPr>
      </p:cxnSp>
      <p:sp>
        <p:nvSpPr>
          <p:cNvPr id="16" name="Google Shape;297;p26">
            <a:extLst>
              <a:ext uri="{FF2B5EF4-FFF2-40B4-BE49-F238E27FC236}">
                <a16:creationId xmlns:a16="http://schemas.microsoft.com/office/drawing/2014/main" id="{AC27D7D8-AA74-7FB0-9F41-1197A2D7AC28}"/>
              </a:ext>
            </a:extLst>
          </p:cNvPr>
          <p:cNvSpPr txBox="1">
            <a:spLocks noGrp="1"/>
          </p:cNvSpPr>
          <p:nvPr>
            <p:ph type="subTitle" idx="1"/>
          </p:nvPr>
        </p:nvSpPr>
        <p:spPr>
          <a:xfrm>
            <a:off x="4930150" y="243983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dirty="0">
                <a:solidFill>
                  <a:srgbClr val="FFFFFF"/>
                </a:solidFill>
              </a:rPr>
              <a:t>Reflexion</a:t>
            </a:r>
            <a:endParaRPr dirty="0">
              <a:solidFill>
                <a:srgbClr val="FFFFFF"/>
              </a:solidFill>
            </a:endParaRPr>
          </a:p>
        </p:txBody>
      </p:sp>
      <p:sp>
        <p:nvSpPr>
          <p:cNvPr id="5" name="Google Shape;6609;p54">
            <a:extLst>
              <a:ext uri="{FF2B5EF4-FFF2-40B4-BE49-F238E27FC236}">
                <a16:creationId xmlns:a16="http://schemas.microsoft.com/office/drawing/2014/main" id="{E8BD3E79-05D6-113F-4E76-27E2E26585ED}"/>
              </a:ext>
            </a:extLst>
          </p:cNvPr>
          <p:cNvSpPr/>
          <p:nvPr/>
        </p:nvSpPr>
        <p:spPr>
          <a:xfrm>
            <a:off x="1059172" y="1324814"/>
            <a:ext cx="2628118" cy="2621699"/>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026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dirty="0" err="1"/>
              <a:t>Odoo</a:t>
            </a:r>
            <a:r>
              <a:rPr lang="de-CH" dirty="0"/>
              <a:t> Apps</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276;p25">
            <a:extLst>
              <a:ext uri="{FF2B5EF4-FFF2-40B4-BE49-F238E27FC236}">
                <a16:creationId xmlns:a16="http://schemas.microsoft.com/office/drawing/2014/main" id="{7D5CCE00-CFED-B1B3-3E9D-D23030F49143}"/>
              </a:ext>
            </a:extLst>
          </p:cNvPr>
          <p:cNvSpPr txBox="1">
            <a:spLocks/>
          </p:cNvSpPr>
          <p:nvPr/>
        </p:nvSpPr>
        <p:spPr>
          <a:xfrm>
            <a:off x="311700" y="1798300"/>
            <a:ext cx="4396240" cy="235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342900">
              <a:buFontTx/>
              <a:buChar char="-"/>
            </a:pPr>
            <a:r>
              <a:rPr lang="de-CH" sz="2400" dirty="0"/>
              <a:t>Viele verschiedene Apps</a:t>
            </a:r>
          </a:p>
          <a:p>
            <a:pPr marL="342900">
              <a:buFontTx/>
              <a:buChar char="-"/>
            </a:pPr>
            <a:r>
              <a:rPr lang="de-CH" sz="2400" dirty="0"/>
              <a:t>Für dieses Projekt «Vermietung»</a:t>
            </a:r>
          </a:p>
          <a:p>
            <a:pPr marL="342900">
              <a:buFontTx/>
              <a:buChar char="-"/>
            </a:pPr>
            <a:endParaRPr lang="de-CH" sz="2400" dirty="0"/>
          </a:p>
          <a:p>
            <a:pPr marL="342900">
              <a:buFontTx/>
              <a:buChar char="-"/>
            </a:pPr>
            <a:endParaRPr lang="de-CH" sz="2400" dirty="0"/>
          </a:p>
          <a:p>
            <a:pPr marL="342900">
              <a:buFontTx/>
              <a:buChar char="-"/>
            </a:pPr>
            <a:endParaRPr lang="de-CH" sz="2400" dirty="0"/>
          </a:p>
          <a:p>
            <a:pPr marL="0" indent="0"/>
            <a:r>
              <a:rPr lang="de-CH" sz="2400" dirty="0"/>
              <a:t>https://www.odoo.com/de_DE/page/all-apps</a:t>
            </a:r>
          </a:p>
        </p:txBody>
      </p:sp>
      <p:pic>
        <p:nvPicPr>
          <p:cNvPr id="5" name="Grafik 4">
            <a:extLst>
              <a:ext uri="{FF2B5EF4-FFF2-40B4-BE49-F238E27FC236}">
                <a16:creationId xmlns:a16="http://schemas.microsoft.com/office/drawing/2014/main" id="{FCAB1844-471D-6365-233E-4058EAE44E8F}"/>
              </a:ext>
            </a:extLst>
          </p:cNvPr>
          <p:cNvPicPr>
            <a:picLocks noChangeAspect="1"/>
          </p:cNvPicPr>
          <p:nvPr/>
        </p:nvPicPr>
        <p:blipFill rotWithShape="1">
          <a:blip r:embed="rId3"/>
          <a:srcRect t="-846" r="48730" b="-1"/>
          <a:stretch/>
        </p:blipFill>
        <p:spPr>
          <a:xfrm>
            <a:off x="4546609" y="1798299"/>
            <a:ext cx="4285691" cy="1853361"/>
          </a:xfrm>
          <a:prstGeom prst="rect">
            <a:avLst/>
          </a:prstGeom>
        </p:spPr>
      </p:pic>
    </p:spTree>
    <p:extLst>
      <p:ext uri="{BB962C8B-B14F-4D97-AF65-F5344CB8AC3E}">
        <p14:creationId xmlns:p14="http://schemas.microsoft.com/office/powerpoint/2010/main" val="1548325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ABOUT THE PROJECT</a:t>
            </a:r>
            <a:endParaRPr dirty="0">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rPr>
              <a:t>Mercury is the closest planet to the Sun and the smallest one in the Solar System</a:t>
            </a:r>
            <a:r>
              <a:rPr lang="es" dirty="0"/>
              <a:t>—i</a:t>
            </a:r>
            <a:r>
              <a:rPr lang="es" dirty="0">
                <a:solidFill>
                  <a:srgbClr val="FFFFFF"/>
                </a:solidFill>
              </a:rPr>
              <a:t>t’s only a bit larger than our Moon. The planet’s name has nothing to do with the liquid metal since it was named after the Roman messenger god, Mercury</a:t>
            </a: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82576" y="1992158"/>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sz="5000" dirty="0"/>
              <a:t>Planung</a:t>
            </a:r>
            <a:endParaRPr sz="5000" dirty="0"/>
          </a:p>
        </p:txBody>
      </p:sp>
      <p:cxnSp>
        <p:nvCxnSpPr>
          <p:cNvPr id="264" name="Google Shape;264;p24"/>
          <p:cNvCxnSpPr/>
          <p:nvPr/>
        </p:nvCxnSpPr>
        <p:spPr>
          <a:xfrm>
            <a:off x="4969825" y="2283850"/>
            <a:ext cx="4448400" cy="0"/>
          </a:xfrm>
          <a:prstGeom prst="straightConnector1">
            <a:avLst/>
          </a:prstGeom>
          <a:noFill/>
          <a:ln w="76200" cap="flat" cmpd="sng">
            <a:solidFill>
              <a:schemeClr val="accent1"/>
            </a:solidFill>
            <a:prstDash val="solid"/>
            <a:round/>
            <a:headEnd type="none" w="med" len="med"/>
            <a:tailEnd type="none" w="med" len="med"/>
          </a:ln>
        </p:spPr>
      </p:cxnSp>
      <p:sp>
        <p:nvSpPr>
          <p:cNvPr id="16" name="Google Shape;297;p26">
            <a:extLst>
              <a:ext uri="{FF2B5EF4-FFF2-40B4-BE49-F238E27FC236}">
                <a16:creationId xmlns:a16="http://schemas.microsoft.com/office/drawing/2014/main" id="{AC27D7D8-AA74-7FB0-9F41-1197A2D7AC28}"/>
              </a:ext>
            </a:extLst>
          </p:cNvPr>
          <p:cNvSpPr txBox="1">
            <a:spLocks noGrp="1"/>
          </p:cNvSpPr>
          <p:nvPr>
            <p:ph type="subTitle" idx="1"/>
          </p:nvPr>
        </p:nvSpPr>
        <p:spPr>
          <a:xfrm>
            <a:off x="4930150" y="243983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FFFFFF"/>
              </a:solidFill>
            </a:endParaRPr>
          </a:p>
        </p:txBody>
      </p:sp>
      <p:grpSp>
        <p:nvGrpSpPr>
          <p:cNvPr id="17" name="Google Shape;8883;p58">
            <a:extLst>
              <a:ext uri="{FF2B5EF4-FFF2-40B4-BE49-F238E27FC236}">
                <a16:creationId xmlns:a16="http://schemas.microsoft.com/office/drawing/2014/main" id="{BEA114F2-A337-BF22-0C77-11E0CB74C508}"/>
              </a:ext>
            </a:extLst>
          </p:cNvPr>
          <p:cNvGrpSpPr/>
          <p:nvPr/>
        </p:nvGrpSpPr>
        <p:grpSpPr>
          <a:xfrm>
            <a:off x="1159366" y="1423767"/>
            <a:ext cx="2290119" cy="2295965"/>
            <a:chOff x="-1591550" y="3597475"/>
            <a:chExt cx="293825" cy="294575"/>
          </a:xfrm>
        </p:grpSpPr>
        <p:sp>
          <p:nvSpPr>
            <p:cNvPr id="18" name="Google Shape;8884;p58">
              <a:extLst>
                <a:ext uri="{FF2B5EF4-FFF2-40B4-BE49-F238E27FC236}">
                  <a16:creationId xmlns:a16="http://schemas.microsoft.com/office/drawing/2014/main" id="{2852043B-7D23-06F5-D47D-9B6F6A4BADD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885;p58">
              <a:extLst>
                <a:ext uri="{FF2B5EF4-FFF2-40B4-BE49-F238E27FC236}">
                  <a16:creationId xmlns:a16="http://schemas.microsoft.com/office/drawing/2014/main" id="{4B194E51-9417-BFBF-A67E-32EA25116FD8}"/>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8886;p58">
              <a:extLst>
                <a:ext uri="{FF2B5EF4-FFF2-40B4-BE49-F238E27FC236}">
                  <a16:creationId xmlns:a16="http://schemas.microsoft.com/office/drawing/2014/main" id="{5A2E3D63-C7C4-60E4-A1F6-407EA3937C48}"/>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Timeline</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091726" y="4080577"/>
            <a:ext cx="2010680" cy="88403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dirty="0">
                <a:solidFill>
                  <a:srgbClr val="FFFFFF"/>
                </a:solidFill>
              </a:rPr>
              <a:t>Planen, Entscheiden</a:t>
            </a:r>
            <a:endParaRPr sz="2400" dirty="0">
              <a:solidFill>
                <a:srgbClr val="FFFFFF"/>
              </a:solidFill>
            </a:endParaRPr>
          </a:p>
        </p:txBody>
      </p:sp>
      <p:sp>
        <p:nvSpPr>
          <p:cNvPr id="1043" name="Google Shape;1043;p37"/>
          <p:cNvSpPr txBox="1">
            <a:spLocks noGrp="1"/>
          </p:cNvSpPr>
          <p:nvPr>
            <p:ph type="subTitle" idx="4294967295"/>
          </p:nvPr>
        </p:nvSpPr>
        <p:spPr>
          <a:xfrm>
            <a:off x="4203631" y="1473721"/>
            <a:ext cx="1784410" cy="522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dirty="0"/>
              <a:t>Realisieren </a:t>
            </a:r>
            <a:endParaRPr sz="2400" dirty="0">
              <a:solidFill>
                <a:srgbClr val="FFFFFF"/>
              </a:solidFill>
            </a:endParaRPr>
          </a:p>
        </p:txBody>
      </p:sp>
      <p:sp>
        <p:nvSpPr>
          <p:cNvPr id="1044" name="Google Shape;1044;p37"/>
          <p:cNvSpPr txBox="1">
            <a:spLocks noGrp="1"/>
          </p:cNvSpPr>
          <p:nvPr>
            <p:ph type="subTitle" idx="4294967295"/>
          </p:nvPr>
        </p:nvSpPr>
        <p:spPr>
          <a:xfrm>
            <a:off x="5205080" y="4096692"/>
            <a:ext cx="2089741" cy="88403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dirty="0"/>
              <a:t>Kontrollieren, Auswerten</a:t>
            </a:r>
            <a:endParaRPr sz="2400" dirty="0">
              <a:solidFill>
                <a:srgbClr val="FFFFFF"/>
              </a:solidFill>
            </a:endParaRPr>
          </a:p>
        </p:txBody>
      </p:sp>
      <p:sp>
        <p:nvSpPr>
          <p:cNvPr id="1045" name="Google Shape;1045;p37"/>
          <p:cNvSpPr txBox="1">
            <a:spLocks noGrp="1"/>
          </p:cNvSpPr>
          <p:nvPr>
            <p:ph type="subTitle" idx="4294967295"/>
          </p:nvPr>
        </p:nvSpPr>
        <p:spPr>
          <a:xfrm>
            <a:off x="2120568" y="1479182"/>
            <a:ext cx="1859400" cy="408900"/>
          </a:xfrm>
          <a:prstGeom prst="rect">
            <a:avLst/>
          </a:prstGeom>
        </p:spPr>
        <p:txBody>
          <a:bodyPr spcFirstLastPara="1" wrap="square" lIns="91425" tIns="91425" rIns="91425" bIns="91425" anchor="t" anchorCtr="0">
            <a:noAutofit/>
          </a:bodyPr>
          <a:lstStyle/>
          <a:p>
            <a:pPr marL="0" indent="0" algn="ctr">
              <a:spcAft>
                <a:spcPts val="1600"/>
              </a:spcAft>
              <a:buNone/>
            </a:pPr>
            <a:r>
              <a:rPr lang="de-CH" sz="2400" dirty="0"/>
              <a:t>Informieren</a:t>
            </a:r>
            <a:endParaRPr sz="2400" dirty="0">
              <a:solidFill>
                <a:srgbClr val="FFFFFF"/>
              </a:solidFill>
            </a:endParaRPr>
          </a:p>
        </p:txBody>
      </p:sp>
      <p:sp>
        <p:nvSpPr>
          <p:cNvPr id="1046" name="Google Shape;1046;p37"/>
          <p:cNvSpPr txBox="1">
            <a:spLocks noGrp="1"/>
          </p:cNvSpPr>
          <p:nvPr>
            <p:ph type="ctrTitle" idx="4294967295"/>
          </p:nvPr>
        </p:nvSpPr>
        <p:spPr>
          <a:xfrm>
            <a:off x="338750" y="2770044"/>
            <a:ext cx="1859400" cy="4520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de-CH" sz="2400" dirty="0">
                <a:solidFill>
                  <a:srgbClr val="FFFFFF"/>
                </a:solidFill>
              </a:rPr>
              <a:t>ÜK-Start</a:t>
            </a:r>
            <a:endParaRPr sz="2400" dirty="0">
              <a:solidFill>
                <a:srgbClr val="FFFFFF"/>
              </a:solidFill>
            </a:endParaRPr>
          </a:p>
        </p:txBody>
      </p:sp>
      <p:sp>
        <p:nvSpPr>
          <p:cNvPr id="1047" name="Google Shape;1047;p37"/>
          <p:cNvSpPr txBox="1">
            <a:spLocks noGrp="1"/>
          </p:cNvSpPr>
          <p:nvPr>
            <p:ph type="ctrTitle" idx="4294967295"/>
          </p:nvPr>
        </p:nvSpPr>
        <p:spPr>
          <a:xfrm>
            <a:off x="6982451" y="2804639"/>
            <a:ext cx="2219699" cy="4424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sz="2400" dirty="0">
                <a:solidFill>
                  <a:srgbClr val="FFFFFF"/>
                </a:solidFill>
              </a:rPr>
              <a:t>Präsentation</a:t>
            </a:r>
            <a:endParaRPr sz="2400" dirty="0">
              <a:solidFill>
                <a:srgbClr val="FFFFFF"/>
              </a:solidFill>
            </a:endParaRPr>
          </a:p>
        </p:txBody>
      </p:sp>
      <p:grpSp>
        <p:nvGrpSpPr>
          <p:cNvPr id="1048" name="Google Shape;1048;p37"/>
          <p:cNvGrpSpPr/>
          <p:nvPr/>
        </p:nvGrpSpPr>
        <p:grpSpPr>
          <a:xfrm>
            <a:off x="4985744" y="2902518"/>
            <a:ext cx="222293" cy="237986"/>
            <a:chOff x="5029650" y="894850"/>
            <a:chExt cx="1559950" cy="1670075"/>
          </a:xfrm>
          <a:solidFill>
            <a:srgbClr val="5F7D95"/>
          </a:solidFill>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a:solidFill>
            <a:srgbClr val="5F7D95"/>
          </a:solidFill>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a:solidFill>
            <a:srgbClr val="5F7D95"/>
          </a:solidFill>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0" name="Google Shape;7380;p55">
            <a:extLst>
              <a:ext uri="{FF2B5EF4-FFF2-40B4-BE49-F238E27FC236}">
                <a16:creationId xmlns:a16="http://schemas.microsoft.com/office/drawing/2014/main" id="{D3A4F503-8B0B-A1BF-7A3E-ABD98686675C}"/>
              </a:ext>
            </a:extLst>
          </p:cNvPr>
          <p:cNvSpPr/>
          <p:nvPr/>
        </p:nvSpPr>
        <p:spPr>
          <a:xfrm>
            <a:off x="2875487" y="2882236"/>
            <a:ext cx="300943" cy="300144"/>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3509" y="306310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{FC583163-1712-4114-85D5-D92A448AFD77}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{FC583163-1712-4114-85D5-D92A448AFD77}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{FC583163-1712-4114-85D5-D92A448AFD77}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{FC583163-1712-4114-85D5-D92A448AFD77}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FFFFF"/>
                </a:solidFill>
                <a:latin typeface="Arial"/>
                <a:ea typeface="Arial"/>
                <a:cs typeface="Arial"/>
                <a:sym typeface="Arial"/>
              </a:rPr>
              <a:t>You can</a:t>
            </a:r>
            <a:r>
              <a:rPr lang="es" dirty="0">
                <a:solidFill>
                  <a:srgbClr val="435D74"/>
                </a:solidFill>
                <a:latin typeface="Arial"/>
                <a:ea typeface="Arial"/>
                <a:cs typeface="Arial"/>
                <a:sym typeface="Arial"/>
              </a:rPr>
              <a:t> </a:t>
            </a:r>
            <a:r>
              <a:rPr lang="es" dirty="0">
                <a:solidFill>
                  <a:srgbClr val="869FB2"/>
                </a:solidFill>
                <a:latin typeface="Arial"/>
                <a:ea typeface="Arial"/>
                <a:cs typeface="Arial"/>
                <a:sym typeface="Arial"/>
              </a:rPr>
              <a:t>resize</a:t>
            </a:r>
            <a:r>
              <a:rPr lang="es" dirty="0">
                <a:solidFill>
                  <a:srgbClr val="435D74"/>
                </a:solidFill>
                <a:latin typeface="Arial"/>
                <a:ea typeface="Arial"/>
                <a:cs typeface="Arial"/>
                <a:sym typeface="Arial"/>
              </a:rPr>
              <a:t> </a:t>
            </a:r>
            <a:r>
              <a:rPr lang="es" dirty="0">
                <a:solidFill>
                  <a:srgbClr val="FFFFFF"/>
                </a:solidFill>
                <a:latin typeface="Arial"/>
                <a:ea typeface="Arial"/>
                <a:cs typeface="Arial"/>
                <a:sym typeface="Arial"/>
              </a:rPr>
              <a:t>these icons without losing quality.</a:t>
            </a:r>
            <a:endParaRPr dirty="0">
              <a:solidFill>
                <a:srgbClr val="FFFFFF"/>
              </a:solidFill>
              <a:latin typeface="Arial"/>
              <a:ea typeface="Arial"/>
              <a:cs typeface="Arial"/>
              <a:sym typeface="Arial"/>
            </a:endParaRPr>
          </a:p>
          <a:p>
            <a:pPr marL="0" lvl="0" indent="0" algn="ctr" rtl="0">
              <a:spcBef>
                <a:spcPts val="0"/>
              </a:spcBef>
              <a:spcAft>
                <a:spcPts val="0"/>
              </a:spcAft>
              <a:buNone/>
            </a:pPr>
            <a:r>
              <a:rPr lang="es" dirty="0">
                <a:solidFill>
                  <a:srgbClr val="FFFFFF"/>
                </a:solidFill>
                <a:latin typeface="Arial"/>
                <a:ea typeface="Arial"/>
                <a:cs typeface="Arial"/>
                <a:sym typeface="Arial"/>
              </a:rPr>
              <a:t>You can </a:t>
            </a:r>
            <a:r>
              <a:rPr lang="es" dirty="0">
                <a:solidFill>
                  <a:srgbClr val="869FB2"/>
                </a:solidFill>
                <a:latin typeface="Arial"/>
                <a:ea typeface="Arial"/>
                <a:cs typeface="Arial"/>
                <a:sym typeface="Arial"/>
              </a:rPr>
              <a:t>change the stroke and fill color</a:t>
            </a:r>
            <a:r>
              <a:rPr lang="es" dirty="0">
                <a:solidFill>
                  <a:srgbClr val="FFFFFF"/>
                </a:solidFill>
                <a:latin typeface="Arial"/>
                <a:ea typeface="Arial"/>
                <a:cs typeface="Arial"/>
                <a:sym typeface="Arial"/>
              </a:rPr>
              <a:t>; just select the icon and click on the</a:t>
            </a:r>
            <a:r>
              <a:rPr lang="es" dirty="0">
                <a:solidFill>
                  <a:srgbClr val="435D74"/>
                </a:solidFill>
                <a:latin typeface="Arial"/>
                <a:ea typeface="Arial"/>
                <a:cs typeface="Arial"/>
                <a:sym typeface="Arial"/>
              </a:rPr>
              <a:t> </a:t>
            </a:r>
            <a:r>
              <a:rPr lang="es" dirty="0">
                <a:solidFill>
                  <a:srgbClr val="869FB2"/>
                </a:solidFill>
                <a:latin typeface="Arial"/>
                <a:ea typeface="Arial"/>
                <a:cs typeface="Arial"/>
                <a:sym typeface="Arial"/>
              </a:rPr>
              <a:t>paint bucket/pen</a:t>
            </a:r>
            <a:r>
              <a:rPr lang="es" dirty="0">
                <a:solidFill>
                  <a:srgbClr val="FFFFFF"/>
                </a:solidFill>
                <a:latin typeface="Arial"/>
                <a:ea typeface="Arial"/>
                <a:cs typeface="Arial"/>
                <a:sym typeface="Arial"/>
              </a:rPr>
              <a:t>.</a:t>
            </a:r>
            <a:endParaRPr dirty="0">
              <a:solidFill>
                <a:srgbClr val="FFFFFF"/>
              </a:solidFill>
              <a:latin typeface="Arial"/>
              <a:ea typeface="Arial"/>
              <a:cs typeface="Arial"/>
              <a:sym typeface="Arial"/>
            </a:endParaRPr>
          </a:p>
          <a:p>
            <a:pPr marL="0" lvl="0" indent="0" algn="ctr" rtl="0">
              <a:spcBef>
                <a:spcPts val="0"/>
              </a:spcBef>
              <a:spcAft>
                <a:spcPts val="0"/>
              </a:spcAft>
              <a:buNone/>
            </a:pPr>
            <a:r>
              <a:rPr lang="es" dirty="0">
                <a:solidFill>
                  <a:srgbClr val="FFFFFF"/>
                </a:solidFill>
                <a:latin typeface="Arial"/>
                <a:ea typeface="Arial"/>
                <a:cs typeface="Arial"/>
                <a:sym typeface="Arial"/>
              </a:rPr>
              <a:t>In Google Slides, you can also use </a:t>
            </a:r>
            <a:r>
              <a:rPr lang="es" dirty="0">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dirty="0">
                <a:solidFill>
                  <a:srgbClr val="FFFFFF"/>
                </a:solidFill>
                <a:latin typeface="Arial"/>
                <a:ea typeface="Arial"/>
                <a:cs typeface="Arial"/>
                <a:sym typeface="Arial"/>
              </a:rPr>
              <a:t>, allowing you to customize and add even more icons.</a:t>
            </a:r>
            <a:br>
              <a:rPr lang="es" dirty="0">
                <a:solidFill>
                  <a:srgbClr val="435D74"/>
                </a:solidFill>
                <a:latin typeface="Arial"/>
                <a:ea typeface="Arial"/>
                <a:cs typeface="Arial"/>
                <a:sym typeface="Arial"/>
              </a:rPr>
            </a:br>
            <a:endParaRPr dirty="0">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dirty="0"/>
              <a:t>Informieren</a:t>
            </a:r>
            <a:endParaRPr dirty="0"/>
          </a:p>
        </p:txBody>
      </p:sp>
      <p:sp>
        <p:nvSpPr>
          <p:cNvPr id="606" name="Google Shape;606;p31"/>
          <p:cNvSpPr txBox="1">
            <a:spLocks noGrp="1"/>
          </p:cNvSpPr>
          <p:nvPr>
            <p:ph type="title" idx="4294967295"/>
          </p:nvPr>
        </p:nvSpPr>
        <p:spPr>
          <a:xfrm>
            <a:off x="1392700" y="1528971"/>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rPr>
              <a:t>40%</a:t>
            </a:r>
            <a:endParaRPr dirty="0">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rPr>
              <a:t>10%</a:t>
            </a:r>
            <a:endParaRPr dirty="0">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dirty="0">
                <a:solidFill>
                  <a:schemeClr val="accent1"/>
                </a:solidFill>
              </a:rPr>
              <a:t>Andere Webseiten</a:t>
            </a:r>
            <a:endParaRPr sz="2400" dirty="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rPr>
              <a:t>Foren/ Quora</a:t>
            </a:r>
            <a:endParaRPr sz="1200" dirty="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rPr>
              <a:t>Ältere, selbstverfasste Notitzen</a:t>
            </a:r>
            <a:endParaRPr sz="1200" dirty="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243925" y="2074669"/>
            <a:ext cx="2323326" cy="777636"/>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2000" dirty="0">
                <a:solidFill>
                  <a:schemeClr val="accent1"/>
                </a:solidFill>
                <a:latin typeface="Roboto Black"/>
                <a:ea typeface="Roboto Black"/>
                <a:cs typeface="Roboto Black"/>
                <a:sym typeface="Roboto Black"/>
              </a:rPr>
              <a:t>Offizielle Dokumentationen</a:t>
            </a:r>
            <a:endParaRPr sz="2000" dirty="0">
              <a:solidFill>
                <a:schemeClr val="accent1"/>
              </a:solidFill>
              <a:latin typeface="Roboto Black"/>
              <a:ea typeface="Roboto Black"/>
              <a:cs typeface="Roboto Black"/>
              <a:sym typeface="Roboto Black"/>
            </a:endParaRPr>
          </a:p>
        </p:txBody>
      </p:sp>
    </p:spTree>
    <p:extLst>
      <p:ext uri="{BB962C8B-B14F-4D97-AF65-F5344CB8AC3E}">
        <p14:creationId xmlns:p14="http://schemas.microsoft.com/office/powerpoint/2010/main" val="1158917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dirty="0"/>
              <a:t>Entscheiden</a:t>
            </a:r>
            <a:endParaRPr dirty="0"/>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2" name="Google Shape;4614;p48">
            <a:extLst>
              <a:ext uri="{FF2B5EF4-FFF2-40B4-BE49-F238E27FC236}">
                <a16:creationId xmlns:a16="http://schemas.microsoft.com/office/drawing/2014/main" id="{310C13C7-B037-FA39-698C-0E9DAF121407}"/>
              </a:ext>
            </a:extLst>
          </p:cNvPr>
          <p:cNvGrpSpPr/>
          <p:nvPr/>
        </p:nvGrpSpPr>
        <p:grpSpPr>
          <a:xfrm>
            <a:off x="0" y="1798300"/>
            <a:ext cx="11368893" cy="2662876"/>
            <a:chOff x="1247650" y="2075423"/>
            <a:chExt cx="6648477" cy="1557238"/>
          </a:xfrm>
          <a:solidFill>
            <a:srgbClr val="48FFD5"/>
          </a:solidFill>
        </p:grpSpPr>
        <p:sp>
          <p:nvSpPr>
            <p:cNvPr id="3" name="Google Shape;4615;p48">
              <a:extLst>
                <a:ext uri="{FF2B5EF4-FFF2-40B4-BE49-F238E27FC236}">
                  <a16:creationId xmlns:a16="http://schemas.microsoft.com/office/drawing/2014/main" id="{CAE6C856-9631-9D50-0F33-A20173A43A60}"/>
                </a:ext>
              </a:extLst>
            </p:cNvPr>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616;p48">
              <a:extLst>
                <a:ext uri="{FF2B5EF4-FFF2-40B4-BE49-F238E27FC236}">
                  <a16:creationId xmlns:a16="http://schemas.microsoft.com/office/drawing/2014/main" id="{399DE98A-7664-C2DB-C016-1FD598030854}"/>
                </a:ext>
              </a:extLst>
            </p:cNvPr>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17;p48">
              <a:extLst>
                <a:ext uri="{FF2B5EF4-FFF2-40B4-BE49-F238E27FC236}">
                  <a16:creationId xmlns:a16="http://schemas.microsoft.com/office/drawing/2014/main" id="{3140C4DD-83B0-880C-F92D-84A1447C357D}"/>
                </a:ext>
              </a:extLst>
            </p:cNvPr>
            <p:cNvSpPr/>
            <p:nvPr/>
          </p:nvSpPr>
          <p:spPr>
            <a:xfrm>
              <a:off x="1601478" y="2075426"/>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4618;p48">
              <a:extLst>
                <a:ext uri="{FF2B5EF4-FFF2-40B4-BE49-F238E27FC236}">
                  <a16:creationId xmlns:a16="http://schemas.microsoft.com/office/drawing/2014/main" id="{E1F918E7-C224-467F-0821-BCC7DA10F220}"/>
                </a:ext>
              </a:extLst>
            </p:cNvPr>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19;p48">
              <a:extLst>
                <a:ext uri="{FF2B5EF4-FFF2-40B4-BE49-F238E27FC236}">
                  <a16:creationId xmlns:a16="http://schemas.microsoft.com/office/drawing/2014/main" id="{14489588-842C-F93C-D9C9-99A805593157}"/>
                </a:ext>
              </a:extLst>
            </p:cNvPr>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0;p48">
              <a:extLst>
                <a:ext uri="{FF2B5EF4-FFF2-40B4-BE49-F238E27FC236}">
                  <a16:creationId xmlns:a16="http://schemas.microsoft.com/office/drawing/2014/main" id="{04588790-A2EC-78E9-1182-A3011920B673}"/>
                </a:ext>
              </a:extLst>
            </p:cNvPr>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grp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31"/>
          <p:cNvSpPr txBox="1">
            <a:spLocks noGrp="1"/>
          </p:cNvSpPr>
          <p:nvPr>
            <p:ph type="ctrTitle" idx="4294967295"/>
          </p:nvPr>
        </p:nvSpPr>
        <p:spPr>
          <a:xfrm>
            <a:off x="971890" y="2171475"/>
            <a:ext cx="896481" cy="553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sz="3000" dirty="0">
                <a:solidFill>
                  <a:srgbClr val="869FB2"/>
                </a:solidFill>
              </a:rPr>
              <a:t>ERP</a:t>
            </a:r>
            <a:endParaRPr sz="3000" dirty="0">
              <a:solidFill>
                <a:srgbClr val="869FB2"/>
              </a:solidFill>
            </a:endParaRPr>
          </a:p>
        </p:txBody>
      </p:sp>
      <p:sp>
        <p:nvSpPr>
          <p:cNvPr id="9" name="Google Shape;610;p31">
            <a:extLst>
              <a:ext uri="{FF2B5EF4-FFF2-40B4-BE49-F238E27FC236}">
                <a16:creationId xmlns:a16="http://schemas.microsoft.com/office/drawing/2014/main" id="{CA7547FC-55F6-5E03-81E7-B85E6924177F}"/>
              </a:ext>
            </a:extLst>
          </p:cNvPr>
          <p:cNvSpPr txBox="1">
            <a:spLocks/>
          </p:cNvSpPr>
          <p:nvPr/>
        </p:nvSpPr>
        <p:spPr>
          <a:xfrm>
            <a:off x="2847692" y="3131473"/>
            <a:ext cx="1412879" cy="1021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de-CH" sz="3000" dirty="0">
                <a:solidFill>
                  <a:srgbClr val="869FB2"/>
                </a:solidFill>
              </a:rPr>
              <a:t>Cloud</a:t>
            </a:r>
          </a:p>
          <a:p>
            <a:pPr algn="ctr"/>
            <a:r>
              <a:rPr lang="de-CH" sz="3000" dirty="0">
                <a:solidFill>
                  <a:srgbClr val="869FB2"/>
                </a:solidFill>
              </a:rPr>
              <a:t>Modell</a:t>
            </a:r>
          </a:p>
        </p:txBody>
      </p:sp>
      <p:sp>
        <p:nvSpPr>
          <p:cNvPr id="10" name="Google Shape;610;p31">
            <a:extLst>
              <a:ext uri="{FF2B5EF4-FFF2-40B4-BE49-F238E27FC236}">
                <a16:creationId xmlns:a16="http://schemas.microsoft.com/office/drawing/2014/main" id="{33E0FA2C-60C1-7234-B48A-1B9E164FBC2B}"/>
              </a:ext>
            </a:extLst>
          </p:cNvPr>
          <p:cNvSpPr txBox="1">
            <a:spLocks/>
          </p:cNvSpPr>
          <p:nvPr/>
        </p:nvSpPr>
        <p:spPr>
          <a:xfrm>
            <a:off x="5049322" y="1745421"/>
            <a:ext cx="1315858" cy="1346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de-CH" sz="3000" dirty="0">
                <a:solidFill>
                  <a:srgbClr val="869FB2"/>
                </a:solidFill>
              </a:rPr>
              <a:t>Saas, PaaS etc.</a:t>
            </a:r>
          </a:p>
        </p:txBody>
      </p:sp>
      <p:sp>
        <p:nvSpPr>
          <p:cNvPr id="11" name="Google Shape;610;p31">
            <a:extLst>
              <a:ext uri="{FF2B5EF4-FFF2-40B4-BE49-F238E27FC236}">
                <a16:creationId xmlns:a16="http://schemas.microsoft.com/office/drawing/2014/main" id="{6A90B7C0-D6EA-2582-D31B-3BFADBDD5C78}"/>
              </a:ext>
            </a:extLst>
          </p:cNvPr>
          <p:cNvSpPr txBox="1">
            <a:spLocks/>
          </p:cNvSpPr>
          <p:nvPr/>
        </p:nvSpPr>
        <p:spPr>
          <a:xfrm>
            <a:off x="7159112" y="3210240"/>
            <a:ext cx="1394950" cy="293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de-CH" sz="3000" dirty="0" err="1">
                <a:solidFill>
                  <a:srgbClr val="869FB2"/>
                </a:solidFill>
              </a:rPr>
              <a:t>Odoo</a:t>
            </a:r>
            <a:endParaRPr lang="de-CH" sz="3000" dirty="0">
              <a:solidFill>
                <a:srgbClr val="869FB2"/>
              </a:solidFill>
            </a:endParaRPr>
          </a:p>
          <a:p>
            <a:pPr algn="ctr"/>
            <a:r>
              <a:rPr lang="de-CH" sz="3000" dirty="0">
                <a:solidFill>
                  <a:srgbClr val="869FB2"/>
                </a:solidFill>
              </a:rPr>
              <a:t>App</a:t>
            </a:r>
          </a:p>
        </p:txBody>
      </p:sp>
    </p:spTree>
    <p:extLst>
      <p:ext uri="{BB962C8B-B14F-4D97-AF65-F5344CB8AC3E}">
        <p14:creationId xmlns:p14="http://schemas.microsoft.com/office/powerpoint/2010/main" val="2181952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000" dirty="0"/>
              <a:t>ERP</a:t>
            </a:r>
            <a:endParaRPr sz="5000" dirty="0"/>
          </a:p>
        </p:txBody>
      </p:sp>
      <p:cxnSp>
        <p:nvCxnSpPr>
          <p:cNvPr id="264" name="Google Shape;264;p24"/>
          <p:cNvCxnSpPr/>
          <p:nvPr/>
        </p:nvCxnSpPr>
        <p:spPr>
          <a:xfrm>
            <a:off x="4969825" y="2283850"/>
            <a:ext cx="4448400" cy="0"/>
          </a:xfrm>
          <a:prstGeom prst="straightConnector1">
            <a:avLst/>
          </a:prstGeom>
          <a:noFill/>
          <a:ln w="76200" cap="flat" cmpd="sng">
            <a:solidFill>
              <a:schemeClr val="accent1"/>
            </a:solidFill>
            <a:prstDash val="solid"/>
            <a:round/>
            <a:headEnd type="none" w="med" len="med"/>
            <a:tailEnd type="none" w="med" len="med"/>
          </a:ln>
        </p:spPr>
      </p:cxnSp>
      <p:grpSp>
        <p:nvGrpSpPr>
          <p:cNvPr id="6" name="Google Shape;5375;p50">
            <a:extLst>
              <a:ext uri="{FF2B5EF4-FFF2-40B4-BE49-F238E27FC236}">
                <a16:creationId xmlns:a16="http://schemas.microsoft.com/office/drawing/2014/main" id="{E3D0B7BA-6815-9150-5A33-DAC7A025826A}"/>
              </a:ext>
            </a:extLst>
          </p:cNvPr>
          <p:cNvGrpSpPr/>
          <p:nvPr/>
        </p:nvGrpSpPr>
        <p:grpSpPr>
          <a:xfrm rot="18688900">
            <a:off x="-386835" y="2890656"/>
            <a:ext cx="5100546" cy="1695607"/>
            <a:chOff x="246070" y="1983375"/>
            <a:chExt cx="1855347" cy="616849"/>
          </a:xfrm>
        </p:grpSpPr>
        <p:sp>
          <p:nvSpPr>
            <p:cNvPr id="7" name="Google Shape;5376;p50">
              <a:extLst>
                <a:ext uri="{FF2B5EF4-FFF2-40B4-BE49-F238E27FC236}">
                  <a16:creationId xmlns:a16="http://schemas.microsoft.com/office/drawing/2014/main" id="{2814DB94-2AFD-C18F-BF57-4B5843997716}"/>
                </a:ext>
              </a:extLst>
            </p:cNvPr>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7;p50">
              <a:extLst>
                <a:ext uri="{FF2B5EF4-FFF2-40B4-BE49-F238E27FC236}">
                  <a16:creationId xmlns:a16="http://schemas.microsoft.com/office/drawing/2014/main" id="{CFA12B5C-EA29-4EA8-F337-A9D902B05674}"/>
                </a:ext>
              </a:extLst>
            </p:cNvPr>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78;p50">
              <a:extLst>
                <a:ext uri="{FF2B5EF4-FFF2-40B4-BE49-F238E27FC236}">
                  <a16:creationId xmlns:a16="http://schemas.microsoft.com/office/drawing/2014/main" id="{D646A100-C81E-2B57-13CC-BAFD79ACA585}"/>
                </a:ext>
              </a:extLst>
            </p:cNvPr>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79;p50">
              <a:extLst>
                <a:ext uri="{FF2B5EF4-FFF2-40B4-BE49-F238E27FC236}">
                  <a16:creationId xmlns:a16="http://schemas.microsoft.com/office/drawing/2014/main" id="{EA1FD15A-0787-8BBE-B104-749C43839058}"/>
                </a:ext>
              </a:extLst>
            </p:cNvPr>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80;p50">
              <a:extLst>
                <a:ext uri="{FF2B5EF4-FFF2-40B4-BE49-F238E27FC236}">
                  <a16:creationId xmlns:a16="http://schemas.microsoft.com/office/drawing/2014/main" id="{ECDF0831-7640-298D-0237-562795131C94}"/>
                </a:ext>
              </a:extLst>
            </p:cNvPr>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81;p50">
              <a:extLst>
                <a:ext uri="{FF2B5EF4-FFF2-40B4-BE49-F238E27FC236}">
                  <a16:creationId xmlns:a16="http://schemas.microsoft.com/office/drawing/2014/main" id="{DB1D41BF-E3B8-C044-ACED-6273536A5075}"/>
                </a:ext>
              </a:extLst>
            </p:cNvPr>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82;p50">
              <a:extLst>
                <a:ext uri="{FF2B5EF4-FFF2-40B4-BE49-F238E27FC236}">
                  <a16:creationId xmlns:a16="http://schemas.microsoft.com/office/drawing/2014/main" id="{DD0094B7-209A-0CE5-5040-A2F002E0F922}"/>
                </a:ext>
              </a:extLst>
            </p:cNvPr>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83;p50">
              <a:extLst>
                <a:ext uri="{FF2B5EF4-FFF2-40B4-BE49-F238E27FC236}">
                  <a16:creationId xmlns:a16="http://schemas.microsoft.com/office/drawing/2014/main" id="{6E7C2471-5911-49AB-9CBC-A4305FE23B26}"/>
                </a:ext>
              </a:extLst>
            </p:cNvPr>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384;p50">
              <a:extLst>
                <a:ext uri="{FF2B5EF4-FFF2-40B4-BE49-F238E27FC236}">
                  <a16:creationId xmlns:a16="http://schemas.microsoft.com/office/drawing/2014/main" id="{911B9A7D-B92E-89B7-89C2-F35A8D34C164}"/>
                </a:ext>
              </a:extLst>
            </p:cNvPr>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97;p26">
            <a:extLst>
              <a:ext uri="{FF2B5EF4-FFF2-40B4-BE49-F238E27FC236}">
                <a16:creationId xmlns:a16="http://schemas.microsoft.com/office/drawing/2014/main" id="{AC27D7D8-AA74-7FB0-9F41-1197A2D7AC28}"/>
              </a:ext>
            </a:extLst>
          </p:cNvPr>
          <p:cNvSpPr txBox="1">
            <a:spLocks noGrp="1"/>
          </p:cNvSpPr>
          <p:nvPr>
            <p:ph type="subTitle" idx="1"/>
          </p:nvPr>
        </p:nvSpPr>
        <p:spPr>
          <a:xfrm>
            <a:off x="4930150" y="243983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dirty="0">
                <a:solidFill>
                  <a:srgbClr val="FFFFFF"/>
                </a:solidFill>
              </a:rPr>
              <a:t>Enterprise </a:t>
            </a:r>
            <a:r>
              <a:rPr lang="de-CH" dirty="0" err="1">
                <a:solidFill>
                  <a:srgbClr val="FFFFFF"/>
                </a:solidFill>
              </a:rPr>
              <a:t>Resource</a:t>
            </a:r>
            <a:r>
              <a:rPr lang="de-CH" dirty="0">
                <a:solidFill>
                  <a:srgbClr val="FFFFFF"/>
                </a:solidFill>
              </a:rPr>
              <a:t> </a:t>
            </a:r>
            <a:r>
              <a:rPr lang="de-CH" dirty="0" err="1">
                <a:solidFill>
                  <a:srgbClr val="FFFFFF"/>
                </a:solidFill>
              </a:rPr>
              <a:t>Planning</a:t>
            </a:r>
            <a:endParaRPr dirty="0">
              <a:solidFill>
                <a:srgbClr val="FFFFFF"/>
              </a:solidFill>
            </a:endParaRPr>
          </a:p>
        </p:txBody>
      </p:sp>
    </p:spTree>
    <p:extLst>
      <p:ext uri="{BB962C8B-B14F-4D97-AF65-F5344CB8AC3E}">
        <p14:creationId xmlns:p14="http://schemas.microsoft.com/office/powerpoint/2010/main" val="47420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17" name="Google Shape;401;p28">
            <a:extLst>
              <a:ext uri="{FF2B5EF4-FFF2-40B4-BE49-F238E27FC236}">
                <a16:creationId xmlns:a16="http://schemas.microsoft.com/office/drawing/2014/main" id="{065595F8-2C78-39D2-5594-9F3AA37D8252}"/>
              </a:ext>
            </a:extLst>
          </p:cNvPr>
          <p:cNvSpPr/>
          <p:nvPr/>
        </p:nvSpPr>
        <p:spPr>
          <a:xfrm>
            <a:off x="1337213" y="3909293"/>
            <a:ext cx="3207399" cy="480167"/>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18" name="Google Shape;402;p28">
            <a:extLst>
              <a:ext uri="{FF2B5EF4-FFF2-40B4-BE49-F238E27FC236}">
                <a16:creationId xmlns:a16="http://schemas.microsoft.com/office/drawing/2014/main" id="{D35969D1-5676-E0CE-321E-8A8CD36F8AF3}"/>
              </a:ext>
            </a:extLst>
          </p:cNvPr>
          <p:cNvSpPr/>
          <p:nvPr/>
        </p:nvSpPr>
        <p:spPr>
          <a:xfrm>
            <a:off x="1337213" y="3209097"/>
            <a:ext cx="3235776" cy="47901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4" y="2504371"/>
            <a:ext cx="3207399" cy="480167"/>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02" name="Google Shape;402;p28"/>
          <p:cNvSpPr/>
          <p:nvPr/>
        </p:nvSpPr>
        <p:spPr>
          <a:xfrm>
            <a:off x="1336224" y="1804175"/>
            <a:ext cx="3235776" cy="47901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NetSuite</a:t>
            </a:r>
            <a:endParaRPr dirty="0">
              <a:solidFill>
                <a:srgbClr val="FFFFFF"/>
              </a:solidFill>
            </a:endParaRPr>
          </a:p>
        </p:txBody>
      </p:sp>
      <p:sp>
        <p:nvSpPr>
          <p:cNvPr id="404" name="Google Shape;404;p28"/>
          <p:cNvSpPr txBox="1">
            <a:spLocks noGrp="1"/>
          </p:cNvSpPr>
          <p:nvPr>
            <p:ph type="ctrTitle"/>
          </p:nvPr>
        </p:nvSpPr>
        <p:spPr>
          <a:xfrm>
            <a:off x="1360057" y="1859223"/>
            <a:ext cx="2076000" cy="479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dk1"/>
                </a:solidFill>
              </a:rPr>
              <a:t>Oracle</a:t>
            </a:r>
            <a:endParaRPr sz="2400" dirty="0">
              <a:solidFill>
                <a:schemeClr val="dk1"/>
              </a:solidFill>
            </a:endParaRPr>
          </a:p>
        </p:txBody>
      </p:sp>
      <p:sp>
        <p:nvSpPr>
          <p:cNvPr id="405" name="Google Shape;405;p28"/>
          <p:cNvSpPr txBox="1">
            <a:spLocks noGrp="1"/>
          </p:cNvSpPr>
          <p:nvPr>
            <p:ph type="ctrTitle" idx="2"/>
          </p:nvPr>
        </p:nvSpPr>
        <p:spPr>
          <a:xfrm>
            <a:off x="1360057" y="3284581"/>
            <a:ext cx="4619445" cy="4670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sz="2400" dirty="0">
                <a:solidFill>
                  <a:schemeClr val="dk1"/>
                </a:solidFill>
              </a:rPr>
              <a:t>Ab 99$ / Monat</a:t>
            </a:r>
            <a:endParaRPr sz="2400" dirty="0">
              <a:solidFill>
                <a:schemeClr val="dk1"/>
              </a:solidFill>
            </a:endParaRPr>
          </a:p>
        </p:txBody>
      </p:sp>
      <p:sp>
        <p:nvSpPr>
          <p:cNvPr id="406" name="Google Shape;406;p28"/>
          <p:cNvSpPr txBox="1">
            <a:spLocks noGrp="1"/>
          </p:cNvSpPr>
          <p:nvPr>
            <p:ph type="ctrTitle" idx="3"/>
          </p:nvPr>
        </p:nvSpPr>
        <p:spPr>
          <a:xfrm>
            <a:off x="1342101" y="2774919"/>
            <a:ext cx="3468869" cy="2227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dk1"/>
                </a:solidFill>
              </a:rPr>
              <a:t>Nicht open source</a:t>
            </a:r>
            <a:endParaRPr sz="2400"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742208" y="180302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742208" y="250437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10" name="Google Shape;410;p28"/>
          <p:cNvSpPr/>
          <p:nvPr/>
        </p:nvSpPr>
        <p:spPr>
          <a:xfrm>
            <a:off x="880551" y="1942166"/>
            <a:ext cx="249992" cy="248666"/>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742208" y="320572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26402" y="2682838"/>
            <a:ext cx="356274" cy="193070"/>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 name="Google Shape;599;p30">
            <a:extLst>
              <a:ext uri="{FF2B5EF4-FFF2-40B4-BE49-F238E27FC236}">
                <a16:creationId xmlns:a16="http://schemas.microsoft.com/office/drawing/2014/main" id="{00D753B2-478C-8C06-3AC1-DEA8DB635465}"/>
              </a:ext>
            </a:extLst>
          </p:cNvPr>
          <p:cNvSpPr/>
          <p:nvPr/>
        </p:nvSpPr>
        <p:spPr>
          <a:xfrm>
            <a:off x="735902" y="3919590"/>
            <a:ext cx="501617" cy="511898"/>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4;p28">
            <a:extLst>
              <a:ext uri="{FF2B5EF4-FFF2-40B4-BE49-F238E27FC236}">
                <a16:creationId xmlns:a16="http://schemas.microsoft.com/office/drawing/2014/main" id="{54F256D5-4958-693A-4C6B-068AC57D5341}"/>
              </a:ext>
            </a:extLst>
          </p:cNvPr>
          <p:cNvSpPr txBox="1">
            <a:spLocks/>
          </p:cNvSpPr>
          <p:nvPr/>
        </p:nvSpPr>
        <p:spPr>
          <a:xfrm>
            <a:off x="1360057" y="4224964"/>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s" sz="2400" dirty="0">
                <a:solidFill>
                  <a:schemeClr val="dk1"/>
                </a:solidFill>
              </a:rPr>
              <a:t>1998</a:t>
            </a:r>
          </a:p>
        </p:txBody>
      </p:sp>
      <p:grpSp>
        <p:nvGrpSpPr>
          <p:cNvPr id="10" name="Google Shape;8772;p58">
            <a:extLst>
              <a:ext uri="{FF2B5EF4-FFF2-40B4-BE49-F238E27FC236}">
                <a16:creationId xmlns:a16="http://schemas.microsoft.com/office/drawing/2014/main" id="{5E69B916-42F4-DE89-ACAB-8CA6BCE54BE6}"/>
              </a:ext>
            </a:extLst>
          </p:cNvPr>
          <p:cNvGrpSpPr/>
          <p:nvPr/>
        </p:nvGrpSpPr>
        <p:grpSpPr>
          <a:xfrm>
            <a:off x="816980" y="3284582"/>
            <a:ext cx="359118" cy="335892"/>
            <a:chOff x="-4118225" y="3990475"/>
            <a:chExt cx="292225" cy="273325"/>
          </a:xfrm>
          <a:solidFill>
            <a:srgbClr val="052643"/>
          </a:solidFill>
        </p:grpSpPr>
        <p:sp>
          <p:nvSpPr>
            <p:cNvPr id="11" name="Google Shape;8773;p58">
              <a:extLst>
                <a:ext uri="{FF2B5EF4-FFF2-40B4-BE49-F238E27FC236}">
                  <a16:creationId xmlns:a16="http://schemas.microsoft.com/office/drawing/2014/main" id="{53016949-7FA6-6143-AA5F-4139827F1F43}"/>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74;p58">
              <a:extLst>
                <a:ext uri="{FF2B5EF4-FFF2-40B4-BE49-F238E27FC236}">
                  <a16:creationId xmlns:a16="http://schemas.microsoft.com/office/drawing/2014/main" id="{FB16B746-2BC7-0E10-9A13-ADB837B88E4E}"/>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75;p58">
              <a:extLst>
                <a:ext uri="{FF2B5EF4-FFF2-40B4-BE49-F238E27FC236}">
                  <a16:creationId xmlns:a16="http://schemas.microsoft.com/office/drawing/2014/main" id="{983FE8BB-E48A-AC4F-3FF9-18A52F8E30D7}"/>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76;p58">
              <a:extLst>
                <a:ext uri="{FF2B5EF4-FFF2-40B4-BE49-F238E27FC236}">
                  <a16:creationId xmlns:a16="http://schemas.microsoft.com/office/drawing/2014/main" id="{BCA8CF8B-0409-EA3E-7A13-8547F8204052}"/>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Netsuite Logo PNG Vector (SVG) Free Download">
            <a:extLst>
              <a:ext uri="{FF2B5EF4-FFF2-40B4-BE49-F238E27FC236}">
                <a16:creationId xmlns:a16="http://schemas.microsoft.com/office/drawing/2014/main" id="{32885BF7-0CB9-2D9F-E086-8F35CA31A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292" y="1803021"/>
            <a:ext cx="2857500" cy="2752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17" name="Google Shape;401;p28">
            <a:extLst>
              <a:ext uri="{FF2B5EF4-FFF2-40B4-BE49-F238E27FC236}">
                <a16:creationId xmlns:a16="http://schemas.microsoft.com/office/drawing/2014/main" id="{065595F8-2C78-39D2-5594-9F3AA37D8252}"/>
              </a:ext>
            </a:extLst>
          </p:cNvPr>
          <p:cNvSpPr/>
          <p:nvPr/>
        </p:nvSpPr>
        <p:spPr>
          <a:xfrm>
            <a:off x="1337213" y="3909293"/>
            <a:ext cx="3207399" cy="480167"/>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18" name="Google Shape;402;p28">
            <a:extLst>
              <a:ext uri="{FF2B5EF4-FFF2-40B4-BE49-F238E27FC236}">
                <a16:creationId xmlns:a16="http://schemas.microsoft.com/office/drawing/2014/main" id="{D35969D1-5676-E0CE-321E-8A8CD36F8AF3}"/>
              </a:ext>
            </a:extLst>
          </p:cNvPr>
          <p:cNvSpPr/>
          <p:nvPr/>
        </p:nvSpPr>
        <p:spPr>
          <a:xfrm>
            <a:off x="1337213" y="3209097"/>
            <a:ext cx="3235776" cy="47901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4" y="2504371"/>
            <a:ext cx="3207399" cy="480167"/>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02" name="Google Shape;402;p28"/>
          <p:cNvSpPr/>
          <p:nvPr/>
        </p:nvSpPr>
        <p:spPr>
          <a:xfrm>
            <a:off x="1336224" y="1804175"/>
            <a:ext cx="3235776" cy="479013"/>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SAP</a:t>
            </a:r>
            <a:endParaRPr dirty="0">
              <a:solidFill>
                <a:srgbClr val="FFFFFF"/>
              </a:solidFill>
            </a:endParaRPr>
          </a:p>
        </p:txBody>
      </p:sp>
      <p:sp>
        <p:nvSpPr>
          <p:cNvPr id="404" name="Google Shape;404;p28"/>
          <p:cNvSpPr txBox="1">
            <a:spLocks noGrp="1"/>
          </p:cNvSpPr>
          <p:nvPr>
            <p:ph type="ctrTitle"/>
          </p:nvPr>
        </p:nvSpPr>
        <p:spPr>
          <a:xfrm>
            <a:off x="1360057" y="1859223"/>
            <a:ext cx="2076000" cy="479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dk1"/>
                </a:solidFill>
              </a:rPr>
              <a:t>SAP</a:t>
            </a:r>
            <a:endParaRPr sz="2400" dirty="0">
              <a:solidFill>
                <a:schemeClr val="dk1"/>
              </a:solidFill>
            </a:endParaRPr>
          </a:p>
        </p:txBody>
      </p:sp>
      <p:sp>
        <p:nvSpPr>
          <p:cNvPr id="405" name="Google Shape;405;p28"/>
          <p:cNvSpPr txBox="1">
            <a:spLocks noGrp="1"/>
          </p:cNvSpPr>
          <p:nvPr>
            <p:ph type="ctrTitle" idx="2"/>
          </p:nvPr>
        </p:nvSpPr>
        <p:spPr>
          <a:xfrm>
            <a:off x="1360057" y="3284581"/>
            <a:ext cx="4619445" cy="4670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CH" sz="2400" dirty="0">
                <a:solidFill>
                  <a:schemeClr val="dk1"/>
                </a:solidFill>
              </a:rPr>
              <a:t>Ab 645$</a:t>
            </a:r>
            <a:endParaRPr sz="2400" dirty="0">
              <a:solidFill>
                <a:schemeClr val="dk1"/>
              </a:solidFill>
            </a:endParaRPr>
          </a:p>
        </p:txBody>
      </p:sp>
      <p:sp>
        <p:nvSpPr>
          <p:cNvPr id="406" name="Google Shape;406;p28"/>
          <p:cNvSpPr txBox="1">
            <a:spLocks noGrp="1"/>
          </p:cNvSpPr>
          <p:nvPr>
            <p:ph type="ctrTitle" idx="3"/>
          </p:nvPr>
        </p:nvSpPr>
        <p:spPr>
          <a:xfrm>
            <a:off x="1342101" y="2774919"/>
            <a:ext cx="3468869" cy="2227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chemeClr val="dk1"/>
                </a:solidFill>
              </a:rPr>
              <a:t>Nicht open source</a:t>
            </a:r>
            <a:endParaRPr sz="2400"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742208" y="180302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742208" y="250437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10" name="Google Shape;410;p28"/>
          <p:cNvSpPr/>
          <p:nvPr/>
        </p:nvSpPr>
        <p:spPr>
          <a:xfrm>
            <a:off x="880551" y="1942166"/>
            <a:ext cx="249992" cy="248666"/>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742208" y="3205721"/>
            <a:ext cx="501617" cy="50161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26402" y="2682838"/>
            <a:ext cx="356274" cy="193070"/>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 name="Google Shape;599;p30">
            <a:extLst>
              <a:ext uri="{FF2B5EF4-FFF2-40B4-BE49-F238E27FC236}">
                <a16:creationId xmlns:a16="http://schemas.microsoft.com/office/drawing/2014/main" id="{00D753B2-478C-8C06-3AC1-DEA8DB635465}"/>
              </a:ext>
            </a:extLst>
          </p:cNvPr>
          <p:cNvSpPr/>
          <p:nvPr/>
        </p:nvSpPr>
        <p:spPr>
          <a:xfrm>
            <a:off x="735902" y="3919590"/>
            <a:ext cx="501617" cy="511898"/>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4;p28">
            <a:extLst>
              <a:ext uri="{FF2B5EF4-FFF2-40B4-BE49-F238E27FC236}">
                <a16:creationId xmlns:a16="http://schemas.microsoft.com/office/drawing/2014/main" id="{54F256D5-4958-693A-4C6B-068AC57D5341}"/>
              </a:ext>
            </a:extLst>
          </p:cNvPr>
          <p:cNvSpPr txBox="1">
            <a:spLocks/>
          </p:cNvSpPr>
          <p:nvPr/>
        </p:nvSpPr>
        <p:spPr>
          <a:xfrm>
            <a:off x="1360057" y="4224964"/>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s" sz="2400" dirty="0">
                <a:solidFill>
                  <a:schemeClr val="dk1"/>
                </a:solidFill>
              </a:rPr>
              <a:t>1972</a:t>
            </a:r>
          </a:p>
        </p:txBody>
      </p:sp>
      <p:grpSp>
        <p:nvGrpSpPr>
          <p:cNvPr id="10" name="Google Shape;8772;p58">
            <a:extLst>
              <a:ext uri="{FF2B5EF4-FFF2-40B4-BE49-F238E27FC236}">
                <a16:creationId xmlns:a16="http://schemas.microsoft.com/office/drawing/2014/main" id="{5E69B916-42F4-DE89-ACAB-8CA6BCE54BE6}"/>
              </a:ext>
            </a:extLst>
          </p:cNvPr>
          <p:cNvGrpSpPr/>
          <p:nvPr/>
        </p:nvGrpSpPr>
        <p:grpSpPr>
          <a:xfrm>
            <a:off x="816980" y="3284582"/>
            <a:ext cx="359118" cy="335892"/>
            <a:chOff x="-4118225" y="3990475"/>
            <a:chExt cx="292225" cy="273325"/>
          </a:xfrm>
          <a:solidFill>
            <a:srgbClr val="052643"/>
          </a:solidFill>
        </p:grpSpPr>
        <p:sp>
          <p:nvSpPr>
            <p:cNvPr id="11" name="Google Shape;8773;p58">
              <a:extLst>
                <a:ext uri="{FF2B5EF4-FFF2-40B4-BE49-F238E27FC236}">
                  <a16:creationId xmlns:a16="http://schemas.microsoft.com/office/drawing/2014/main" id="{53016949-7FA6-6143-AA5F-4139827F1F43}"/>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74;p58">
              <a:extLst>
                <a:ext uri="{FF2B5EF4-FFF2-40B4-BE49-F238E27FC236}">
                  <a16:creationId xmlns:a16="http://schemas.microsoft.com/office/drawing/2014/main" id="{FB16B746-2BC7-0E10-9A13-ADB837B88E4E}"/>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75;p58">
              <a:extLst>
                <a:ext uri="{FF2B5EF4-FFF2-40B4-BE49-F238E27FC236}">
                  <a16:creationId xmlns:a16="http://schemas.microsoft.com/office/drawing/2014/main" id="{983FE8BB-E48A-AC4F-3FF9-18A52F8E30D7}"/>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76;p58">
              <a:extLst>
                <a:ext uri="{FF2B5EF4-FFF2-40B4-BE49-F238E27FC236}">
                  <a16:creationId xmlns:a16="http://schemas.microsoft.com/office/drawing/2014/main" id="{BCA8CF8B-0409-EA3E-7A13-8547F8204052}"/>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29767AA6-1AB8-093E-C71D-872972189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202" y="2098729"/>
            <a:ext cx="3987330" cy="197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376496"/>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1272</Words>
  <Application>Microsoft Office PowerPoint</Application>
  <PresentationFormat>Bildschirmpräsentation (16:9)</PresentationFormat>
  <Paragraphs>294</Paragraphs>
  <Slides>55</Slides>
  <Notes>55</Notes>
  <HiddenSlides>0</HiddenSlides>
  <MMClips>0</MMClips>
  <ScaleCrop>false</ScaleCrop>
  <HeadingPairs>
    <vt:vector size="6" baseType="variant">
      <vt:variant>
        <vt:lpstr>Verwendete Schriftarten</vt:lpstr>
      </vt:variant>
      <vt:variant>
        <vt:i4>12</vt:i4>
      </vt:variant>
      <vt:variant>
        <vt:lpstr>Design</vt:lpstr>
      </vt:variant>
      <vt:variant>
        <vt:i4>3</vt:i4>
      </vt:variant>
      <vt:variant>
        <vt:lpstr>Folientitel</vt:lpstr>
      </vt:variant>
      <vt:variant>
        <vt:i4>55</vt:i4>
      </vt:variant>
    </vt:vector>
  </HeadingPairs>
  <TitlesOfParts>
    <vt:vector size="70" baseType="lpstr">
      <vt:lpstr>Roboto Medium</vt:lpstr>
      <vt:lpstr>Bree Serif</vt:lpstr>
      <vt:lpstr>Didact Gothic</vt:lpstr>
      <vt:lpstr>Proxima Nova</vt:lpstr>
      <vt:lpstr>Arial</vt:lpstr>
      <vt:lpstr>Roboto Black</vt:lpstr>
      <vt:lpstr>Amatic SC</vt:lpstr>
      <vt:lpstr>Roboto Mono Thin</vt:lpstr>
      <vt:lpstr>Roboto Thin</vt:lpstr>
      <vt:lpstr>Proxima Nova Semibold</vt:lpstr>
      <vt:lpstr>Roboto Light</vt:lpstr>
      <vt:lpstr>Calibri</vt:lpstr>
      <vt:lpstr>WEB PROPOSAL</vt:lpstr>
      <vt:lpstr>SlidesGo Final Pages</vt:lpstr>
      <vt:lpstr>Slidesgo Final Pages</vt:lpstr>
      <vt:lpstr>M210 Campingplatz</vt:lpstr>
      <vt:lpstr>TABLE OF CONTENTS</vt:lpstr>
      <vt:lpstr>Planung</vt:lpstr>
      <vt:lpstr>Timeline</vt:lpstr>
      <vt:lpstr>Informieren</vt:lpstr>
      <vt:lpstr>Entscheiden</vt:lpstr>
      <vt:lpstr>ERP</vt:lpstr>
      <vt:lpstr>NetSuite</vt:lpstr>
      <vt:lpstr>SAP</vt:lpstr>
      <vt:lpstr>Dynamics 365</vt:lpstr>
      <vt:lpstr>Odoo</vt:lpstr>
      <vt:lpstr>Mehr zu Odoo</vt:lpstr>
      <vt:lpstr>Cloud</vt:lpstr>
      <vt:lpstr>Cloud Modell</vt:lpstr>
      <vt:lpstr>SaaS</vt:lpstr>
      <vt:lpstr>Wieso SaaS</vt:lpstr>
      <vt:lpstr>Vermietungssoftware</vt:lpstr>
      <vt:lpstr>Odoo Apps</vt:lpstr>
      <vt:lpstr>Vermietungssoftware</vt:lpstr>
      <vt:lpstr>Odoo Apps</vt:lpstr>
      <vt:lpstr>Odoo Vermietungssoftware</vt:lpstr>
      <vt:lpstr>Reflexion</vt:lpstr>
      <vt:lpstr>Odoo Apps</vt:lpstr>
      <vt:lpstr>ABOUT THE PROJECT</vt:lpstr>
      <vt:lpstr>—SOMEONE FAMOUS</vt:lpstr>
      <vt:lpstr>FUTURE</vt:lpstr>
      <vt:lpstr>MAJOR REQUIREMENTS</vt:lpstr>
      <vt:lpstr>BUDGET</vt:lpstr>
      <vt:lpstr>OUR GOALS</vt:lpstr>
      <vt:lpstr>PREDICTED RESULTS</vt:lpstr>
      <vt:lpstr>SNEAK PEEK</vt:lpstr>
      <vt:lpstr>A VIDEO IS A GOOD IDEA</vt:lpstr>
      <vt:lpstr>PROJECT STAGES</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PowerPoint-Präsentation</vt:lpstr>
      <vt:lpstr>PowerPoint-Präsentation</vt:lpstr>
      <vt:lpstr>PowerPoint-Präsentation</vt:lpstr>
      <vt:lpstr>PowerPoint-Präsentation</vt:lpstr>
      <vt:lpstr>PowerPoint-Präsentation</vt:lpstr>
      <vt:lpstr>...and our sets of editable icons</vt:lpstr>
      <vt:lpstr>Educational Icons</vt:lpstr>
      <vt:lpstr>Business Icons</vt:lpstr>
      <vt:lpstr>Help &amp; Support Icons</vt:lpstr>
      <vt:lpstr>Creative Process Icons</vt:lpstr>
      <vt:lpstr>Nature Icons</vt:lpstr>
      <vt:lpstr>SEO &amp; Marketing Icons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M210 Campingplatz</dc:title>
  <cp:lastModifiedBy>Altherr Deen Daniel GBS-INA1b_2021</cp:lastModifiedBy>
  <cp:revision>110</cp:revision>
  <dcterms:modified xsi:type="dcterms:W3CDTF">2023-06-25T08:53:01Z</dcterms:modified>
</cp:coreProperties>
</file>